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0" r:id="rId5"/>
    <p:sldId id="261" r:id="rId6"/>
    <p:sldId id="262" r:id="rId7"/>
    <p:sldId id="263" r:id="rId8"/>
    <p:sldId id="264" r:id="rId9"/>
    <p:sldId id="265" r:id="rId10"/>
    <p:sldId id="266" r:id="rId11"/>
    <p:sldId id="267" r:id="rId12"/>
    <p:sldId id="270" r:id="rId13"/>
    <p:sldId id="271" r:id="rId14"/>
    <p:sldId id="272" r:id="rId15"/>
    <p:sldId id="268" r:id="rId16"/>
    <p:sldId id="273" r:id="rId17"/>
    <p:sldId id="274" r:id="rId18"/>
    <p:sldId id="269" r:id="rId1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FF7C8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159" d="100"/>
          <a:sy n="159" d="100"/>
        </p:scale>
        <p:origin x="22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486FF-0382-4E9F-9454-ECFBFC21D5B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B6C7F0-5B9E-404D-9970-4FA3CE17F676}">
      <dgm:prSet/>
      <dgm:spPr/>
      <dgm:t>
        <a:bodyPr/>
        <a:lstStyle/>
        <a:p>
          <a:r>
            <a:rPr lang="en-US" dirty="0"/>
            <a:t>Setup:</a:t>
          </a:r>
        </a:p>
      </dgm:t>
    </dgm:pt>
    <dgm:pt modelId="{6556FE12-D35D-4D0A-B0AA-35AF33592EFD}" type="parTrans" cxnId="{F710F152-9024-4902-95FB-DF82431F0F3A}">
      <dgm:prSet/>
      <dgm:spPr/>
      <dgm:t>
        <a:bodyPr/>
        <a:lstStyle/>
        <a:p>
          <a:endParaRPr lang="en-US"/>
        </a:p>
      </dgm:t>
    </dgm:pt>
    <dgm:pt modelId="{1F39E189-B130-4E22-8C8E-E61F161027A6}" type="sibTrans" cxnId="{F710F152-9024-4902-95FB-DF82431F0F3A}">
      <dgm:prSet/>
      <dgm:spPr/>
      <dgm:t>
        <a:bodyPr/>
        <a:lstStyle/>
        <a:p>
          <a:endParaRPr lang="en-US"/>
        </a:p>
      </dgm:t>
    </dgm:pt>
    <dgm:pt modelId="{C59C1862-08EF-4329-95BE-65357AC440B4}">
      <dgm:prSet/>
      <dgm:spPr/>
      <dgm:t>
        <a:bodyPr/>
        <a:lstStyle/>
        <a:p>
          <a:r>
            <a:rPr lang="en-US"/>
            <a:t>Perfectly updated statistics</a:t>
          </a:r>
        </a:p>
      </dgm:t>
    </dgm:pt>
    <dgm:pt modelId="{1CC97B49-4746-476A-B090-4AEAF3950600}" type="parTrans" cxnId="{D55F4D22-5951-4E67-BD80-F6201EFABD82}">
      <dgm:prSet/>
      <dgm:spPr/>
      <dgm:t>
        <a:bodyPr/>
        <a:lstStyle/>
        <a:p>
          <a:endParaRPr lang="en-US"/>
        </a:p>
      </dgm:t>
    </dgm:pt>
    <dgm:pt modelId="{A5AF3197-3508-4846-B839-4ED330A7B289}" type="sibTrans" cxnId="{D55F4D22-5951-4E67-BD80-F6201EFABD82}">
      <dgm:prSet/>
      <dgm:spPr/>
      <dgm:t>
        <a:bodyPr/>
        <a:lstStyle/>
        <a:p>
          <a:endParaRPr lang="en-US"/>
        </a:p>
      </dgm:t>
    </dgm:pt>
    <dgm:pt modelId="{1156C7B1-CCE9-45DB-9D0A-3B19A6B6CF7D}">
      <dgm:prSet/>
      <dgm:spPr/>
      <dgm:t>
        <a:bodyPr/>
        <a:lstStyle/>
        <a:p>
          <a:r>
            <a:rPr lang="en-US"/>
            <a:t>SQL Query gets first all blue Volvos</a:t>
          </a:r>
        </a:p>
      </dgm:t>
    </dgm:pt>
    <dgm:pt modelId="{70C0D212-0ABC-4636-A593-C49A5AA6FACD}" type="parTrans" cxnId="{451AD269-A61E-4176-BC7C-02ADCF15C654}">
      <dgm:prSet/>
      <dgm:spPr/>
      <dgm:t>
        <a:bodyPr/>
        <a:lstStyle/>
        <a:p>
          <a:endParaRPr lang="en-US"/>
        </a:p>
      </dgm:t>
    </dgm:pt>
    <dgm:pt modelId="{F5E4BC03-DBAB-47FE-8C57-78A98815D80D}" type="sibTrans" cxnId="{451AD269-A61E-4176-BC7C-02ADCF15C654}">
      <dgm:prSet/>
      <dgm:spPr/>
      <dgm:t>
        <a:bodyPr/>
        <a:lstStyle/>
        <a:p>
          <a:endParaRPr lang="en-US"/>
        </a:p>
      </dgm:t>
    </dgm:pt>
    <dgm:pt modelId="{3FFD43FB-34F5-4AC8-8369-E1AF593AE491}">
      <dgm:prSet/>
      <dgm:spPr/>
      <dgm:t>
        <a:bodyPr/>
        <a:lstStyle/>
        <a:p>
          <a:r>
            <a:rPr lang="en-US"/>
            <a:t>Then SQL Query gets all Ferraris</a:t>
          </a:r>
        </a:p>
      </dgm:t>
    </dgm:pt>
    <dgm:pt modelId="{8A9600B5-7376-4E17-A625-1851B000F450}" type="parTrans" cxnId="{AC42A041-09C0-4951-BF58-3DD36AB4ABC3}">
      <dgm:prSet/>
      <dgm:spPr/>
      <dgm:t>
        <a:bodyPr/>
        <a:lstStyle/>
        <a:p>
          <a:endParaRPr lang="en-US"/>
        </a:p>
      </dgm:t>
    </dgm:pt>
    <dgm:pt modelId="{4BB4CA94-BCDF-4316-828F-C8D4305FED53}" type="sibTrans" cxnId="{AC42A041-09C0-4951-BF58-3DD36AB4ABC3}">
      <dgm:prSet/>
      <dgm:spPr/>
      <dgm:t>
        <a:bodyPr/>
        <a:lstStyle/>
        <a:p>
          <a:endParaRPr lang="en-US"/>
        </a:p>
      </dgm:t>
    </dgm:pt>
    <dgm:pt modelId="{66B06FA7-8431-4842-AB00-C8251F45578B}">
      <dgm:prSet/>
      <dgm:spPr/>
      <dgm:t>
        <a:bodyPr/>
        <a:lstStyle/>
        <a:p>
          <a:r>
            <a:rPr lang="en-US"/>
            <a:t>First time a query is executed, the execution plan is generated based on the parameter values of that first execution</a:t>
          </a:r>
        </a:p>
      </dgm:t>
    </dgm:pt>
    <dgm:pt modelId="{5760247E-2205-4EC6-9E31-723E35473CAD}" type="parTrans" cxnId="{F0EAA055-9BDB-4125-8723-3512FC4703D1}">
      <dgm:prSet/>
      <dgm:spPr/>
      <dgm:t>
        <a:bodyPr/>
        <a:lstStyle/>
        <a:p>
          <a:endParaRPr lang="en-US"/>
        </a:p>
      </dgm:t>
    </dgm:pt>
    <dgm:pt modelId="{8600679A-25F5-4910-A47E-59BEDA2E9717}" type="sibTrans" cxnId="{F0EAA055-9BDB-4125-8723-3512FC4703D1}">
      <dgm:prSet/>
      <dgm:spPr/>
      <dgm:t>
        <a:bodyPr/>
        <a:lstStyle/>
        <a:p>
          <a:endParaRPr lang="en-US"/>
        </a:p>
      </dgm:t>
    </dgm:pt>
    <dgm:pt modelId="{C37BD5EE-A062-4118-8262-D911D1535432}">
      <dgm:prSet/>
      <dgm:spPr/>
      <dgm:t>
        <a:bodyPr/>
        <a:lstStyle/>
        <a:p>
          <a:r>
            <a:rPr lang="en-US"/>
            <a:t>Second time a query is executed, the execution plan is reused (unless too much has changed in the underlying tables since the plan was generated)</a:t>
          </a:r>
        </a:p>
      </dgm:t>
    </dgm:pt>
    <dgm:pt modelId="{03C6517A-DD33-4F9A-BB6A-5CAB2DBE5451}" type="parTrans" cxnId="{509BF5C8-E0D1-4E1A-A070-C9C6D698887D}">
      <dgm:prSet/>
      <dgm:spPr/>
      <dgm:t>
        <a:bodyPr/>
        <a:lstStyle/>
        <a:p>
          <a:endParaRPr lang="en-US"/>
        </a:p>
      </dgm:t>
    </dgm:pt>
    <dgm:pt modelId="{BCDDB601-E0AC-4E70-962F-639BF1ABCA1E}" type="sibTrans" cxnId="{509BF5C8-E0D1-4E1A-A070-C9C6D698887D}">
      <dgm:prSet/>
      <dgm:spPr/>
      <dgm:t>
        <a:bodyPr/>
        <a:lstStyle/>
        <a:p>
          <a:endParaRPr lang="en-US"/>
        </a:p>
      </dgm:t>
    </dgm:pt>
    <dgm:pt modelId="{D259D4DA-8FB0-4A8A-905B-CED35ED4FC2D}">
      <dgm:prSet/>
      <dgm:spPr/>
      <dgm:t>
        <a:bodyPr/>
        <a:lstStyle/>
        <a:p>
          <a:r>
            <a:rPr lang="en-US"/>
            <a:t>Parameter Sniffing</a:t>
          </a:r>
        </a:p>
      </dgm:t>
    </dgm:pt>
    <dgm:pt modelId="{A08F65E7-D53C-4D3D-901F-B9F662C8FBB5}" type="parTrans" cxnId="{D56A4360-E369-4189-A0BA-35D7D16BFBFC}">
      <dgm:prSet/>
      <dgm:spPr/>
      <dgm:t>
        <a:bodyPr/>
        <a:lstStyle/>
        <a:p>
          <a:endParaRPr lang="en-US"/>
        </a:p>
      </dgm:t>
    </dgm:pt>
    <dgm:pt modelId="{87D1D54F-4ACB-4378-BA59-869CE549C3FF}" type="sibTrans" cxnId="{D56A4360-E369-4189-A0BA-35D7D16BFBFC}">
      <dgm:prSet/>
      <dgm:spPr/>
      <dgm:t>
        <a:bodyPr/>
        <a:lstStyle/>
        <a:p>
          <a:endParaRPr lang="en-US"/>
        </a:p>
      </dgm:t>
    </dgm:pt>
    <dgm:pt modelId="{D42C7CF6-74A4-46DF-9FE6-0EF77622278E}" type="pres">
      <dgm:prSet presAssocID="{DC2486FF-0382-4E9F-9454-ECFBFC21D5B8}" presName="linear" presStyleCnt="0">
        <dgm:presLayoutVars>
          <dgm:animLvl val="lvl"/>
          <dgm:resizeHandles val="exact"/>
        </dgm:presLayoutVars>
      </dgm:prSet>
      <dgm:spPr/>
    </dgm:pt>
    <dgm:pt modelId="{E48D09F1-474A-43A3-BAB8-1E202DE58E35}" type="pres">
      <dgm:prSet presAssocID="{EDB6C7F0-5B9E-404D-9970-4FA3CE17F676}" presName="parentText" presStyleLbl="node1" presStyleIdx="0" presStyleCnt="4">
        <dgm:presLayoutVars>
          <dgm:chMax val="0"/>
          <dgm:bulletEnabled val="1"/>
        </dgm:presLayoutVars>
      </dgm:prSet>
      <dgm:spPr/>
    </dgm:pt>
    <dgm:pt modelId="{8FA34BAB-EE83-4816-BF7F-B75E30BB2745}" type="pres">
      <dgm:prSet presAssocID="{EDB6C7F0-5B9E-404D-9970-4FA3CE17F676}" presName="childText" presStyleLbl="revTx" presStyleIdx="0" presStyleCnt="1">
        <dgm:presLayoutVars>
          <dgm:bulletEnabled val="1"/>
        </dgm:presLayoutVars>
      </dgm:prSet>
      <dgm:spPr/>
    </dgm:pt>
    <dgm:pt modelId="{8989046B-6833-4FC1-8549-0C1586FCC793}" type="pres">
      <dgm:prSet presAssocID="{66B06FA7-8431-4842-AB00-C8251F45578B}" presName="parentText" presStyleLbl="node1" presStyleIdx="1" presStyleCnt="4">
        <dgm:presLayoutVars>
          <dgm:chMax val="0"/>
          <dgm:bulletEnabled val="1"/>
        </dgm:presLayoutVars>
      </dgm:prSet>
      <dgm:spPr/>
    </dgm:pt>
    <dgm:pt modelId="{DA5BCE50-D3ED-4293-9118-B2BC9C74206E}" type="pres">
      <dgm:prSet presAssocID="{8600679A-25F5-4910-A47E-59BEDA2E9717}" presName="spacer" presStyleCnt="0"/>
      <dgm:spPr/>
    </dgm:pt>
    <dgm:pt modelId="{C2B19E12-70D4-4774-83AC-6EDCE34E3761}" type="pres">
      <dgm:prSet presAssocID="{C37BD5EE-A062-4118-8262-D911D1535432}" presName="parentText" presStyleLbl="node1" presStyleIdx="2" presStyleCnt="4">
        <dgm:presLayoutVars>
          <dgm:chMax val="0"/>
          <dgm:bulletEnabled val="1"/>
        </dgm:presLayoutVars>
      </dgm:prSet>
      <dgm:spPr/>
    </dgm:pt>
    <dgm:pt modelId="{5A7DC4A4-8E8E-4378-9C74-9F6850F4336C}" type="pres">
      <dgm:prSet presAssocID="{BCDDB601-E0AC-4E70-962F-639BF1ABCA1E}" presName="spacer" presStyleCnt="0"/>
      <dgm:spPr/>
    </dgm:pt>
    <dgm:pt modelId="{016233CD-9B73-4EC0-A210-A4220B88F67B}" type="pres">
      <dgm:prSet presAssocID="{D259D4DA-8FB0-4A8A-905B-CED35ED4FC2D}" presName="parentText" presStyleLbl="node1" presStyleIdx="3" presStyleCnt="4">
        <dgm:presLayoutVars>
          <dgm:chMax val="0"/>
          <dgm:bulletEnabled val="1"/>
        </dgm:presLayoutVars>
      </dgm:prSet>
      <dgm:spPr/>
    </dgm:pt>
  </dgm:ptLst>
  <dgm:cxnLst>
    <dgm:cxn modelId="{13882005-7515-4DCA-ACB1-82FBCCA930A6}" type="presOf" srcId="{3FFD43FB-34F5-4AC8-8369-E1AF593AE491}" destId="{8FA34BAB-EE83-4816-BF7F-B75E30BB2745}" srcOrd="0" destOrd="2" presId="urn:microsoft.com/office/officeart/2005/8/layout/vList2"/>
    <dgm:cxn modelId="{D55F4D22-5951-4E67-BD80-F6201EFABD82}" srcId="{EDB6C7F0-5B9E-404D-9970-4FA3CE17F676}" destId="{C59C1862-08EF-4329-95BE-65357AC440B4}" srcOrd="0" destOrd="0" parTransId="{1CC97B49-4746-476A-B090-4AEAF3950600}" sibTransId="{A5AF3197-3508-4846-B839-4ED330A7B289}"/>
    <dgm:cxn modelId="{E9361C2C-6F03-44CA-9BD6-5473EAA10F49}" type="presOf" srcId="{66B06FA7-8431-4842-AB00-C8251F45578B}" destId="{8989046B-6833-4FC1-8549-0C1586FCC793}" srcOrd="0" destOrd="0" presId="urn:microsoft.com/office/officeart/2005/8/layout/vList2"/>
    <dgm:cxn modelId="{ECDA045D-D349-415D-B016-B6A33D449620}" type="presOf" srcId="{D259D4DA-8FB0-4A8A-905B-CED35ED4FC2D}" destId="{016233CD-9B73-4EC0-A210-A4220B88F67B}" srcOrd="0" destOrd="0" presId="urn:microsoft.com/office/officeart/2005/8/layout/vList2"/>
    <dgm:cxn modelId="{D56A4360-E369-4189-A0BA-35D7D16BFBFC}" srcId="{DC2486FF-0382-4E9F-9454-ECFBFC21D5B8}" destId="{D259D4DA-8FB0-4A8A-905B-CED35ED4FC2D}" srcOrd="3" destOrd="0" parTransId="{A08F65E7-D53C-4D3D-901F-B9F662C8FBB5}" sibTransId="{87D1D54F-4ACB-4378-BA59-869CE549C3FF}"/>
    <dgm:cxn modelId="{AC42A041-09C0-4951-BF58-3DD36AB4ABC3}" srcId="{EDB6C7F0-5B9E-404D-9970-4FA3CE17F676}" destId="{3FFD43FB-34F5-4AC8-8369-E1AF593AE491}" srcOrd="2" destOrd="0" parTransId="{8A9600B5-7376-4E17-A625-1851B000F450}" sibTransId="{4BB4CA94-BCDF-4316-828F-C8D4305FED53}"/>
    <dgm:cxn modelId="{71B27569-E4AB-4155-BE8B-9A562BB69309}" type="presOf" srcId="{1156C7B1-CCE9-45DB-9D0A-3B19A6B6CF7D}" destId="{8FA34BAB-EE83-4816-BF7F-B75E30BB2745}" srcOrd="0" destOrd="1" presId="urn:microsoft.com/office/officeart/2005/8/layout/vList2"/>
    <dgm:cxn modelId="{451AD269-A61E-4176-BC7C-02ADCF15C654}" srcId="{EDB6C7F0-5B9E-404D-9970-4FA3CE17F676}" destId="{1156C7B1-CCE9-45DB-9D0A-3B19A6B6CF7D}" srcOrd="1" destOrd="0" parTransId="{70C0D212-0ABC-4636-A593-C49A5AA6FACD}" sibTransId="{F5E4BC03-DBAB-47FE-8C57-78A98815D80D}"/>
    <dgm:cxn modelId="{F710F152-9024-4902-95FB-DF82431F0F3A}" srcId="{DC2486FF-0382-4E9F-9454-ECFBFC21D5B8}" destId="{EDB6C7F0-5B9E-404D-9970-4FA3CE17F676}" srcOrd="0" destOrd="0" parTransId="{6556FE12-D35D-4D0A-B0AA-35AF33592EFD}" sibTransId="{1F39E189-B130-4E22-8C8E-E61F161027A6}"/>
    <dgm:cxn modelId="{F0EAA055-9BDB-4125-8723-3512FC4703D1}" srcId="{DC2486FF-0382-4E9F-9454-ECFBFC21D5B8}" destId="{66B06FA7-8431-4842-AB00-C8251F45578B}" srcOrd="1" destOrd="0" parTransId="{5760247E-2205-4EC6-9E31-723E35473CAD}" sibTransId="{8600679A-25F5-4910-A47E-59BEDA2E9717}"/>
    <dgm:cxn modelId="{57524682-05E6-4FB9-928E-F220BA838AC4}" type="presOf" srcId="{C59C1862-08EF-4329-95BE-65357AC440B4}" destId="{8FA34BAB-EE83-4816-BF7F-B75E30BB2745}" srcOrd="0" destOrd="0" presId="urn:microsoft.com/office/officeart/2005/8/layout/vList2"/>
    <dgm:cxn modelId="{FD6B0F90-351F-4259-855D-CC8449BF1A8E}" type="presOf" srcId="{C37BD5EE-A062-4118-8262-D911D1535432}" destId="{C2B19E12-70D4-4774-83AC-6EDCE34E3761}" srcOrd="0" destOrd="0" presId="urn:microsoft.com/office/officeart/2005/8/layout/vList2"/>
    <dgm:cxn modelId="{17590896-BC1D-4504-A0CE-5FD6CA825033}" type="presOf" srcId="{DC2486FF-0382-4E9F-9454-ECFBFC21D5B8}" destId="{D42C7CF6-74A4-46DF-9FE6-0EF77622278E}" srcOrd="0" destOrd="0" presId="urn:microsoft.com/office/officeart/2005/8/layout/vList2"/>
    <dgm:cxn modelId="{509BF5C8-E0D1-4E1A-A070-C9C6D698887D}" srcId="{DC2486FF-0382-4E9F-9454-ECFBFC21D5B8}" destId="{C37BD5EE-A062-4118-8262-D911D1535432}" srcOrd="2" destOrd="0" parTransId="{03C6517A-DD33-4F9A-BB6A-5CAB2DBE5451}" sibTransId="{BCDDB601-E0AC-4E70-962F-639BF1ABCA1E}"/>
    <dgm:cxn modelId="{338CA1FE-E6CF-4386-BF98-83431CAF150B}" type="presOf" srcId="{EDB6C7F0-5B9E-404D-9970-4FA3CE17F676}" destId="{E48D09F1-474A-43A3-BAB8-1E202DE58E35}" srcOrd="0" destOrd="0" presId="urn:microsoft.com/office/officeart/2005/8/layout/vList2"/>
    <dgm:cxn modelId="{5BA8481A-0EB5-4F3C-B6D3-E981D332C3CC}" type="presParOf" srcId="{D42C7CF6-74A4-46DF-9FE6-0EF77622278E}" destId="{E48D09F1-474A-43A3-BAB8-1E202DE58E35}" srcOrd="0" destOrd="0" presId="urn:microsoft.com/office/officeart/2005/8/layout/vList2"/>
    <dgm:cxn modelId="{8836C705-5FFD-4FB4-8001-E247879B4B57}" type="presParOf" srcId="{D42C7CF6-74A4-46DF-9FE6-0EF77622278E}" destId="{8FA34BAB-EE83-4816-BF7F-B75E30BB2745}" srcOrd="1" destOrd="0" presId="urn:microsoft.com/office/officeart/2005/8/layout/vList2"/>
    <dgm:cxn modelId="{D30BEE44-12AB-46B5-A732-A693513B1330}" type="presParOf" srcId="{D42C7CF6-74A4-46DF-9FE6-0EF77622278E}" destId="{8989046B-6833-4FC1-8549-0C1586FCC793}" srcOrd="2" destOrd="0" presId="urn:microsoft.com/office/officeart/2005/8/layout/vList2"/>
    <dgm:cxn modelId="{B921A126-E4B7-488C-9F74-B82A3F624D95}" type="presParOf" srcId="{D42C7CF6-74A4-46DF-9FE6-0EF77622278E}" destId="{DA5BCE50-D3ED-4293-9118-B2BC9C74206E}" srcOrd="3" destOrd="0" presId="urn:microsoft.com/office/officeart/2005/8/layout/vList2"/>
    <dgm:cxn modelId="{1B10340D-2C38-4D7E-B1F7-91EF34867F76}" type="presParOf" srcId="{D42C7CF6-74A4-46DF-9FE6-0EF77622278E}" destId="{C2B19E12-70D4-4774-83AC-6EDCE34E3761}" srcOrd="4" destOrd="0" presId="urn:microsoft.com/office/officeart/2005/8/layout/vList2"/>
    <dgm:cxn modelId="{BB623494-7EB4-4C5E-8BA7-CAF9448AA07A}" type="presParOf" srcId="{D42C7CF6-74A4-46DF-9FE6-0EF77622278E}" destId="{5A7DC4A4-8E8E-4378-9C74-9F6850F4336C}" srcOrd="5" destOrd="0" presId="urn:microsoft.com/office/officeart/2005/8/layout/vList2"/>
    <dgm:cxn modelId="{3A9DB45B-C7BD-495B-AF7E-D7EC0856337C}" type="presParOf" srcId="{D42C7CF6-74A4-46DF-9FE6-0EF77622278E}" destId="{016233CD-9B73-4EC0-A210-A4220B88F6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90AD1C-F9DC-461A-A282-F28339542B26}"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D33AEC33-BA0B-4910-BB8B-4D170256C520}">
      <dgm:prSet/>
      <dgm:spPr/>
      <dgm:t>
        <a:bodyPr/>
        <a:lstStyle/>
        <a:p>
          <a:r>
            <a:rPr lang="en-US"/>
            <a:t>What if we have more than one table? Many databases do </a:t>
          </a:r>
          <a:r>
            <a:rPr lang="en-US">
              <a:sym typeface="Wingdings" panose="05000000000000000000" pitchFamily="2" charset="2"/>
            </a:rPr>
            <a:t></a:t>
          </a:r>
          <a:endParaRPr lang="en-US"/>
        </a:p>
      </dgm:t>
    </dgm:pt>
    <dgm:pt modelId="{8820034A-8AA5-4999-80CD-EC6E791FDB57}" type="parTrans" cxnId="{03360F99-79E7-44EF-A3DF-3180DB2B0FC3}">
      <dgm:prSet/>
      <dgm:spPr/>
      <dgm:t>
        <a:bodyPr/>
        <a:lstStyle/>
        <a:p>
          <a:endParaRPr lang="en-US"/>
        </a:p>
      </dgm:t>
    </dgm:pt>
    <dgm:pt modelId="{3BFE9B57-0A4A-4136-977A-1F175350E435}" type="sibTrans" cxnId="{03360F99-79E7-44EF-A3DF-3180DB2B0FC3}">
      <dgm:prSet/>
      <dgm:spPr/>
      <dgm:t>
        <a:bodyPr/>
        <a:lstStyle/>
        <a:p>
          <a:endParaRPr lang="en-US"/>
        </a:p>
      </dgm:t>
    </dgm:pt>
    <dgm:pt modelId="{840CC0C8-5729-489F-90E0-129FDD819439}">
      <dgm:prSet/>
      <dgm:spPr/>
      <dgm:t>
        <a:bodyPr/>
        <a:lstStyle/>
        <a:p>
          <a:r>
            <a:rPr lang="en-US"/>
            <a:t>Joining two tables can basically be done three ways:</a:t>
          </a:r>
        </a:p>
      </dgm:t>
    </dgm:pt>
    <dgm:pt modelId="{4E9CBA85-E04F-450F-AC41-A355E43357D5}" type="parTrans" cxnId="{8CDA19BB-CE03-4D84-AACF-67B4EF1E743F}">
      <dgm:prSet/>
      <dgm:spPr/>
      <dgm:t>
        <a:bodyPr/>
        <a:lstStyle/>
        <a:p>
          <a:endParaRPr lang="en-US"/>
        </a:p>
      </dgm:t>
    </dgm:pt>
    <dgm:pt modelId="{E935AED8-51EF-49B3-A35B-F4776947B91B}" type="sibTrans" cxnId="{8CDA19BB-CE03-4D84-AACF-67B4EF1E743F}">
      <dgm:prSet/>
      <dgm:spPr/>
      <dgm:t>
        <a:bodyPr/>
        <a:lstStyle/>
        <a:p>
          <a:endParaRPr lang="en-US"/>
        </a:p>
      </dgm:t>
    </dgm:pt>
    <dgm:pt modelId="{3EFD7310-6685-4954-99A6-313328FC02E9}">
      <dgm:prSet/>
      <dgm:spPr/>
      <dgm:t>
        <a:bodyPr/>
        <a:lstStyle/>
        <a:p>
          <a:r>
            <a:rPr lang="en-US"/>
            <a:t>Nested loop join: For Each row in dataset A, loop through each row of dataset B. </a:t>
          </a:r>
          <a:r>
            <a:rPr lang="en-US" dirty="0"/>
            <a:t>Or make a lookup or seek into something that for each row in A produces a dataset B.</a:t>
          </a:r>
        </a:p>
      </dgm:t>
    </dgm:pt>
    <dgm:pt modelId="{FDDA718F-A09A-49F9-BB9E-B698D2452492}" type="parTrans" cxnId="{C90E1793-200D-4588-BB24-74EBBD21C8A6}">
      <dgm:prSet/>
      <dgm:spPr/>
      <dgm:t>
        <a:bodyPr/>
        <a:lstStyle/>
        <a:p>
          <a:endParaRPr lang="en-US"/>
        </a:p>
      </dgm:t>
    </dgm:pt>
    <dgm:pt modelId="{05C89DD4-5CC6-4BE6-9FD8-DA2504FA3BE3}" type="sibTrans" cxnId="{C90E1793-200D-4588-BB24-74EBBD21C8A6}">
      <dgm:prSet/>
      <dgm:spPr/>
      <dgm:t>
        <a:bodyPr/>
        <a:lstStyle/>
        <a:p>
          <a:endParaRPr lang="en-US"/>
        </a:p>
      </dgm:t>
    </dgm:pt>
    <dgm:pt modelId="{E18F92C5-3589-4A83-8C3E-419D917518BA}">
      <dgm:prSet/>
      <dgm:spPr/>
      <dgm:t>
        <a:bodyPr/>
        <a:lstStyle/>
        <a:p>
          <a:r>
            <a:rPr lang="en-US"/>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dgm:t>
    </dgm:pt>
    <dgm:pt modelId="{001ABD24-F290-4DF8-967A-AF4F09B3618D}" type="parTrans" cxnId="{00E3DC6D-6AE7-430B-B9D3-F2B9CD27F71E}">
      <dgm:prSet/>
      <dgm:spPr/>
      <dgm:t>
        <a:bodyPr/>
        <a:lstStyle/>
        <a:p>
          <a:endParaRPr lang="en-US"/>
        </a:p>
      </dgm:t>
    </dgm:pt>
    <dgm:pt modelId="{97D38707-315A-4074-9F98-10CD87987E6E}" type="sibTrans" cxnId="{00E3DC6D-6AE7-430B-B9D3-F2B9CD27F71E}">
      <dgm:prSet/>
      <dgm:spPr/>
      <dgm:t>
        <a:bodyPr/>
        <a:lstStyle/>
        <a:p>
          <a:endParaRPr lang="en-US"/>
        </a:p>
      </dgm:t>
    </dgm:pt>
    <dgm:pt modelId="{12AB55FE-35A9-4E1D-8BA9-A5C3153BA451}">
      <dgm:prSet/>
      <dgm:spPr/>
      <dgm:t>
        <a:bodyPr/>
        <a:lstStyle/>
        <a:p>
          <a:r>
            <a:rPr lang="en-US"/>
            <a:t>Merge join: When two datasets are both ordered by the join key.</a:t>
          </a:r>
        </a:p>
      </dgm:t>
    </dgm:pt>
    <dgm:pt modelId="{812DC1F0-85A9-4611-9981-03B82E8F94FB}" type="parTrans" cxnId="{FBEFCB09-7BA9-452F-80EB-F9F1CE674495}">
      <dgm:prSet/>
      <dgm:spPr/>
      <dgm:t>
        <a:bodyPr/>
        <a:lstStyle/>
        <a:p>
          <a:endParaRPr lang="en-US"/>
        </a:p>
      </dgm:t>
    </dgm:pt>
    <dgm:pt modelId="{824023AD-31EC-434F-BA40-6FD360898EFB}" type="sibTrans" cxnId="{FBEFCB09-7BA9-452F-80EB-F9F1CE674495}">
      <dgm:prSet/>
      <dgm:spPr/>
      <dgm:t>
        <a:bodyPr/>
        <a:lstStyle/>
        <a:p>
          <a:endParaRPr lang="en-US"/>
        </a:p>
      </dgm:t>
    </dgm:pt>
    <dgm:pt modelId="{AC1AD220-110B-403A-A144-53362D4C41D8}" type="pres">
      <dgm:prSet presAssocID="{6A90AD1C-F9DC-461A-A282-F28339542B26}" presName="Name0" presStyleCnt="0">
        <dgm:presLayoutVars>
          <dgm:dir/>
          <dgm:animLvl val="lvl"/>
          <dgm:resizeHandles val="exact"/>
        </dgm:presLayoutVars>
      </dgm:prSet>
      <dgm:spPr/>
    </dgm:pt>
    <dgm:pt modelId="{3B8F2340-819E-4275-8FFF-CCA2395686CE}" type="pres">
      <dgm:prSet presAssocID="{840CC0C8-5729-489F-90E0-129FDD819439}" presName="boxAndChildren" presStyleCnt="0"/>
      <dgm:spPr/>
    </dgm:pt>
    <dgm:pt modelId="{FC43D65A-69D1-4876-9481-5F1D2AEAC76F}" type="pres">
      <dgm:prSet presAssocID="{840CC0C8-5729-489F-90E0-129FDD819439}" presName="parentTextBox" presStyleLbl="alignNode1" presStyleIdx="0" presStyleCnt="2"/>
      <dgm:spPr/>
    </dgm:pt>
    <dgm:pt modelId="{C1553C8A-C33B-4CD8-AD52-21525DC30351}" type="pres">
      <dgm:prSet presAssocID="{840CC0C8-5729-489F-90E0-129FDD819439}" presName="descendantBox" presStyleLbl="bgAccFollowNode1" presStyleIdx="0" presStyleCnt="2"/>
      <dgm:spPr/>
    </dgm:pt>
    <dgm:pt modelId="{789810F1-A72C-4E8F-9F8F-3A24B48881A6}" type="pres">
      <dgm:prSet presAssocID="{3BFE9B57-0A4A-4136-977A-1F175350E435}" presName="sp" presStyleCnt="0"/>
      <dgm:spPr/>
    </dgm:pt>
    <dgm:pt modelId="{E55FA554-8442-4EE5-B900-0C1D79F510A1}" type="pres">
      <dgm:prSet presAssocID="{D33AEC33-BA0B-4910-BB8B-4D170256C520}" presName="arrowAndChildren" presStyleCnt="0"/>
      <dgm:spPr/>
    </dgm:pt>
    <dgm:pt modelId="{42D18D2A-4E52-49DB-8FA7-3760456631E1}" type="pres">
      <dgm:prSet presAssocID="{D33AEC33-BA0B-4910-BB8B-4D170256C520}" presName="parentTextArrow" presStyleLbl="node1" presStyleIdx="0" presStyleCnt="1"/>
      <dgm:spPr/>
    </dgm:pt>
    <dgm:pt modelId="{87D302F9-45AB-42D9-8A69-AA7FA83EB23A}" type="pres">
      <dgm:prSet presAssocID="{D33AEC33-BA0B-4910-BB8B-4D170256C520}" presName="arrow" presStyleLbl="alignNode1" presStyleIdx="1" presStyleCnt="2"/>
      <dgm:spPr/>
    </dgm:pt>
    <dgm:pt modelId="{889EFB9A-6F5D-417D-83ED-F22BC198C4C6}" type="pres">
      <dgm:prSet presAssocID="{D33AEC33-BA0B-4910-BB8B-4D170256C520}" presName="descendantArrow" presStyleLbl="bgAccFollowNode1" presStyleIdx="1" presStyleCnt="2"/>
      <dgm:spPr/>
    </dgm:pt>
  </dgm:ptLst>
  <dgm:cxnLst>
    <dgm:cxn modelId="{FBEFCB09-7BA9-452F-80EB-F9F1CE674495}" srcId="{840CC0C8-5729-489F-90E0-129FDD819439}" destId="{12AB55FE-35A9-4E1D-8BA9-A5C3153BA451}" srcOrd="2" destOrd="0" parTransId="{812DC1F0-85A9-4611-9981-03B82E8F94FB}" sibTransId="{824023AD-31EC-434F-BA40-6FD360898EFB}"/>
    <dgm:cxn modelId="{E935E81C-1059-49B2-A1C2-9B45B80B6FD0}" type="presOf" srcId="{D33AEC33-BA0B-4910-BB8B-4D170256C520}" destId="{87D302F9-45AB-42D9-8A69-AA7FA83EB23A}" srcOrd="1" destOrd="0" presId="urn:microsoft.com/office/officeart/2016/7/layout/VerticalDownArrowProcess"/>
    <dgm:cxn modelId="{00E3DC6D-6AE7-430B-B9D3-F2B9CD27F71E}" srcId="{840CC0C8-5729-489F-90E0-129FDD819439}" destId="{E18F92C5-3589-4A83-8C3E-419D917518BA}" srcOrd="1" destOrd="0" parTransId="{001ABD24-F290-4DF8-967A-AF4F09B3618D}" sibTransId="{97D38707-315A-4074-9F98-10CD87987E6E}"/>
    <dgm:cxn modelId="{EC2EB555-4F72-4565-B785-9264F96B0AF8}" type="presOf" srcId="{D33AEC33-BA0B-4910-BB8B-4D170256C520}" destId="{42D18D2A-4E52-49DB-8FA7-3760456631E1}" srcOrd="0" destOrd="0" presId="urn:microsoft.com/office/officeart/2016/7/layout/VerticalDownArrowProcess"/>
    <dgm:cxn modelId="{C90E1793-200D-4588-BB24-74EBBD21C8A6}" srcId="{840CC0C8-5729-489F-90E0-129FDD819439}" destId="{3EFD7310-6685-4954-99A6-313328FC02E9}" srcOrd="0" destOrd="0" parTransId="{FDDA718F-A09A-49F9-BB9E-B698D2452492}" sibTransId="{05C89DD4-5CC6-4BE6-9FD8-DA2504FA3BE3}"/>
    <dgm:cxn modelId="{03360F99-79E7-44EF-A3DF-3180DB2B0FC3}" srcId="{6A90AD1C-F9DC-461A-A282-F28339542B26}" destId="{D33AEC33-BA0B-4910-BB8B-4D170256C520}" srcOrd="0" destOrd="0" parTransId="{8820034A-8AA5-4999-80CD-EC6E791FDB57}" sibTransId="{3BFE9B57-0A4A-4136-977A-1F175350E435}"/>
    <dgm:cxn modelId="{35A8D89E-2774-45CF-B3D2-56D4B04CE582}" type="presOf" srcId="{840CC0C8-5729-489F-90E0-129FDD819439}" destId="{FC43D65A-69D1-4876-9481-5F1D2AEAC76F}" srcOrd="0" destOrd="0" presId="urn:microsoft.com/office/officeart/2016/7/layout/VerticalDownArrowProcess"/>
    <dgm:cxn modelId="{381A6CB3-FF21-4D99-9F4E-FB260BD9917F}" type="presOf" srcId="{12AB55FE-35A9-4E1D-8BA9-A5C3153BA451}" destId="{C1553C8A-C33B-4CD8-AD52-21525DC30351}" srcOrd="0" destOrd="2" presId="urn:microsoft.com/office/officeart/2016/7/layout/VerticalDownArrowProcess"/>
    <dgm:cxn modelId="{8CDA19BB-CE03-4D84-AACF-67B4EF1E743F}" srcId="{6A90AD1C-F9DC-461A-A282-F28339542B26}" destId="{840CC0C8-5729-489F-90E0-129FDD819439}" srcOrd="1" destOrd="0" parTransId="{4E9CBA85-E04F-450F-AC41-A355E43357D5}" sibTransId="{E935AED8-51EF-49B3-A35B-F4776947B91B}"/>
    <dgm:cxn modelId="{30562ECA-A4A7-4919-9940-A947A678AE0C}" type="presOf" srcId="{E18F92C5-3589-4A83-8C3E-419D917518BA}" destId="{C1553C8A-C33B-4CD8-AD52-21525DC30351}" srcOrd="0" destOrd="1" presId="urn:microsoft.com/office/officeart/2016/7/layout/VerticalDownArrowProcess"/>
    <dgm:cxn modelId="{964749D7-F3E6-4DA8-94C6-852C128EC247}" type="presOf" srcId="{3EFD7310-6685-4954-99A6-313328FC02E9}" destId="{C1553C8A-C33B-4CD8-AD52-21525DC30351}" srcOrd="0" destOrd="0" presId="urn:microsoft.com/office/officeart/2016/7/layout/VerticalDownArrowProcess"/>
    <dgm:cxn modelId="{B8B317F4-5E87-4490-91BD-FE6499EE3C76}" type="presOf" srcId="{6A90AD1C-F9DC-461A-A282-F28339542B26}" destId="{AC1AD220-110B-403A-A144-53362D4C41D8}" srcOrd="0" destOrd="0" presId="urn:microsoft.com/office/officeart/2016/7/layout/VerticalDownArrowProcess"/>
    <dgm:cxn modelId="{D07BCB90-8990-4D65-B69D-25E6DCDA8671}" type="presParOf" srcId="{AC1AD220-110B-403A-A144-53362D4C41D8}" destId="{3B8F2340-819E-4275-8FFF-CCA2395686CE}" srcOrd="0" destOrd="0" presId="urn:microsoft.com/office/officeart/2016/7/layout/VerticalDownArrowProcess"/>
    <dgm:cxn modelId="{E5C36DB3-DE82-48A8-B0DE-42C10BFAFCAA}" type="presParOf" srcId="{3B8F2340-819E-4275-8FFF-CCA2395686CE}" destId="{FC43D65A-69D1-4876-9481-5F1D2AEAC76F}" srcOrd="0" destOrd="0" presId="urn:microsoft.com/office/officeart/2016/7/layout/VerticalDownArrowProcess"/>
    <dgm:cxn modelId="{CE49F80F-B990-4C23-9638-DDE7649ADBF6}" type="presParOf" srcId="{3B8F2340-819E-4275-8FFF-CCA2395686CE}" destId="{C1553C8A-C33B-4CD8-AD52-21525DC30351}" srcOrd="1" destOrd="0" presId="urn:microsoft.com/office/officeart/2016/7/layout/VerticalDownArrowProcess"/>
    <dgm:cxn modelId="{C986E0DB-982C-41D6-9EA0-B3E0102E052B}" type="presParOf" srcId="{AC1AD220-110B-403A-A144-53362D4C41D8}" destId="{789810F1-A72C-4E8F-9F8F-3A24B48881A6}" srcOrd="1" destOrd="0" presId="urn:microsoft.com/office/officeart/2016/7/layout/VerticalDownArrowProcess"/>
    <dgm:cxn modelId="{A3C48580-B656-4941-99B0-E369D7019B34}" type="presParOf" srcId="{AC1AD220-110B-403A-A144-53362D4C41D8}" destId="{E55FA554-8442-4EE5-B900-0C1D79F510A1}" srcOrd="2" destOrd="0" presId="urn:microsoft.com/office/officeart/2016/7/layout/VerticalDownArrowProcess"/>
    <dgm:cxn modelId="{EBC0471D-238B-44B1-B1BC-9E673A3E1F5F}" type="presParOf" srcId="{E55FA554-8442-4EE5-B900-0C1D79F510A1}" destId="{42D18D2A-4E52-49DB-8FA7-3760456631E1}" srcOrd="0" destOrd="0" presId="urn:microsoft.com/office/officeart/2016/7/layout/VerticalDownArrowProcess"/>
    <dgm:cxn modelId="{51484A01-E112-428A-A860-CA12C15868FA}" type="presParOf" srcId="{E55FA554-8442-4EE5-B900-0C1D79F510A1}" destId="{87D302F9-45AB-42D9-8A69-AA7FA83EB23A}" srcOrd="1" destOrd="0" presId="urn:microsoft.com/office/officeart/2016/7/layout/VerticalDownArrowProcess"/>
    <dgm:cxn modelId="{1A6EDD91-DA0C-41A4-9B48-286DF90F8D71}" type="presParOf" srcId="{E55FA554-8442-4EE5-B900-0C1D79F510A1}" destId="{889EFB9A-6F5D-417D-83ED-F22BC198C4C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D09F1-474A-43A3-BAB8-1E202DE58E35}">
      <dsp:nvSpPr>
        <dsp:cNvPr id="0" name=""/>
        <dsp:cNvSpPr/>
      </dsp:nvSpPr>
      <dsp:spPr>
        <a:xfrm>
          <a:off x="0" y="101873"/>
          <a:ext cx="6253721" cy="1005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Setup:</a:t>
          </a:r>
        </a:p>
      </dsp:txBody>
      <dsp:txXfrm>
        <a:off x="49087" y="150960"/>
        <a:ext cx="6155547" cy="907369"/>
      </dsp:txXfrm>
    </dsp:sp>
    <dsp:sp modelId="{8FA34BAB-EE83-4816-BF7F-B75E30BB2745}">
      <dsp:nvSpPr>
        <dsp:cNvPr id="0" name=""/>
        <dsp:cNvSpPr/>
      </dsp:nvSpPr>
      <dsp:spPr>
        <a:xfrm>
          <a:off x="0" y="1107416"/>
          <a:ext cx="625372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Perfectly updated statistics</a:t>
          </a:r>
        </a:p>
        <a:p>
          <a:pPr marL="114300" lvl="1" indent="-114300" algn="l" defTabSz="622300">
            <a:lnSpc>
              <a:spcPct val="90000"/>
            </a:lnSpc>
            <a:spcBef>
              <a:spcPct val="0"/>
            </a:spcBef>
            <a:spcAft>
              <a:spcPct val="20000"/>
            </a:spcAft>
            <a:buChar char="•"/>
          </a:pPr>
          <a:r>
            <a:rPr lang="en-US" sz="1400" kern="1200"/>
            <a:t>SQL Query gets first all blue Volvos</a:t>
          </a:r>
        </a:p>
        <a:p>
          <a:pPr marL="114300" lvl="1" indent="-114300" algn="l" defTabSz="622300">
            <a:lnSpc>
              <a:spcPct val="90000"/>
            </a:lnSpc>
            <a:spcBef>
              <a:spcPct val="0"/>
            </a:spcBef>
            <a:spcAft>
              <a:spcPct val="20000"/>
            </a:spcAft>
            <a:buChar char="•"/>
          </a:pPr>
          <a:r>
            <a:rPr lang="en-US" sz="1400" kern="1200"/>
            <a:t>Then SQL Query gets all Ferraris</a:t>
          </a:r>
        </a:p>
      </dsp:txBody>
      <dsp:txXfrm>
        <a:off x="0" y="1107416"/>
        <a:ext cx="6253721" cy="726570"/>
      </dsp:txXfrm>
    </dsp:sp>
    <dsp:sp modelId="{8989046B-6833-4FC1-8549-0C1586FCC793}">
      <dsp:nvSpPr>
        <dsp:cNvPr id="0" name=""/>
        <dsp:cNvSpPr/>
      </dsp:nvSpPr>
      <dsp:spPr>
        <a:xfrm>
          <a:off x="0" y="1833986"/>
          <a:ext cx="6253721" cy="100554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First time a query is executed, the execution plan is generated based on the parameter values of that first execution</a:t>
          </a:r>
        </a:p>
      </dsp:txBody>
      <dsp:txXfrm>
        <a:off x="49087" y="1883073"/>
        <a:ext cx="6155547" cy="907369"/>
      </dsp:txXfrm>
    </dsp:sp>
    <dsp:sp modelId="{C2B19E12-70D4-4774-83AC-6EDCE34E3761}">
      <dsp:nvSpPr>
        <dsp:cNvPr id="0" name=""/>
        <dsp:cNvSpPr/>
      </dsp:nvSpPr>
      <dsp:spPr>
        <a:xfrm>
          <a:off x="0" y="2891370"/>
          <a:ext cx="6253721" cy="100554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Second time a query is executed, the execution plan is reused (unless too much has changed in the underlying tables since the plan was generated)</a:t>
          </a:r>
        </a:p>
      </dsp:txBody>
      <dsp:txXfrm>
        <a:off x="49087" y="2940457"/>
        <a:ext cx="6155547" cy="907369"/>
      </dsp:txXfrm>
    </dsp:sp>
    <dsp:sp modelId="{016233CD-9B73-4EC0-A210-A4220B88F67B}">
      <dsp:nvSpPr>
        <dsp:cNvPr id="0" name=""/>
        <dsp:cNvSpPr/>
      </dsp:nvSpPr>
      <dsp:spPr>
        <a:xfrm>
          <a:off x="0" y="3948753"/>
          <a:ext cx="6253721" cy="10055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Parameter Sniffing</a:t>
          </a:r>
        </a:p>
      </dsp:txBody>
      <dsp:txXfrm>
        <a:off x="49087" y="3997840"/>
        <a:ext cx="6155547" cy="907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3D65A-69D1-4876-9481-5F1D2AEAC76F}">
      <dsp:nvSpPr>
        <dsp:cNvPr id="0" name=""/>
        <dsp:cNvSpPr/>
      </dsp:nvSpPr>
      <dsp:spPr>
        <a:xfrm>
          <a:off x="0" y="2626263"/>
          <a:ext cx="2628900" cy="172311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Joining two tables can basically be done three ways:</a:t>
          </a:r>
        </a:p>
      </dsp:txBody>
      <dsp:txXfrm>
        <a:off x="0" y="2626263"/>
        <a:ext cx="2628900" cy="1723112"/>
      </dsp:txXfrm>
    </dsp:sp>
    <dsp:sp modelId="{C1553C8A-C33B-4CD8-AD52-21525DC30351}">
      <dsp:nvSpPr>
        <dsp:cNvPr id="0" name=""/>
        <dsp:cNvSpPr/>
      </dsp:nvSpPr>
      <dsp:spPr>
        <a:xfrm>
          <a:off x="2628900" y="2626263"/>
          <a:ext cx="7886700" cy="172311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a:t>Nested loop join: For Each row in dataset A, loop through each row of dataset B. </a:t>
          </a:r>
          <a:r>
            <a:rPr lang="en-US" sz="1400" kern="1200" dirty="0"/>
            <a:t>Or make a lookup or seek into something that for each row in A produces a dataset B.</a:t>
          </a:r>
        </a:p>
        <a:p>
          <a:pPr marL="0" lvl="0" indent="0" algn="l" defTabSz="622300">
            <a:lnSpc>
              <a:spcPct val="90000"/>
            </a:lnSpc>
            <a:spcBef>
              <a:spcPct val="0"/>
            </a:spcBef>
            <a:spcAft>
              <a:spcPct val="35000"/>
            </a:spcAft>
            <a:buNone/>
          </a:pPr>
          <a:r>
            <a:rPr lang="en-US" sz="1400" kern="1200"/>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a:p>
          <a:pPr marL="0" lvl="0" indent="0" algn="l" defTabSz="622300">
            <a:lnSpc>
              <a:spcPct val="90000"/>
            </a:lnSpc>
            <a:spcBef>
              <a:spcPct val="0"/>
            </a:spcBef>
            <a:spcAft>
              <a:spcPct val="35000"/>
            </a:spcAft>
            <a:buNone/>
          </a:pPr>
          <a:r>
            <a:rPr lang="en-US" sz="1400" kern="1200"/>
            <a:t>Merge join: When two datasets are both ordered by the join key.</a:t>
          </a:r>
        </a:p>
      </dsp:txBody>
      <dsp:txXfrm>
        <a:off x="2628900" y="2626263"/>
        <a:ext cx="7886700" cy="1723112"/>
      </dsp:txXfrm>
    </dsp:sp>
    <dsp:sp modelId="{42D18D2A-4E52-49DB-8FA7-3760456631E1}">
      <dsp:nvSpPr>
        <dsp:cNvPr id="0" name=""/>
        <dsp:cNvSpPr/>
      </dsp:nvSpPr>
      <dsp:spPr>
        <a:xfrm rot="10800000">
          <a:off x="0" y="1962"/>
          <a:ext cx="2628900" cy="172259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7D302F9-45AB-42D9-8A69-AA7FA83EB23A}">
      <dsp:nvSpPr>
        <dsp:cNvPr id="0" name=""/>
        <dsp:cNvSpPr/>
      </dsp:nvSpPr>
      <dsp:spPr>
        <a:xfrm rot="10800000">
          <a:off x="0" y="1962"/>
          <a:ext cx="2628900" cy="2650147"/>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89EFB9A-6F5D-417D-83ED-F22BC198C4C6}">
      <dsp:nvSpPr>
        <dsp:cNvPr id="0" name=""/>
        <dsp:cNvSpPr/>
      </dsp:nvSpPr>
      <dsp:spPr>
        <a:xfrm>
          <a:off x="2628900" y="1962"/>
          <a:ext cx="7886700" cy="172259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16.4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45,'48'0,"0"-3,49-8,-45 5,1 3,87 5,-35 1,-61-5,-31 1,0 0,0 1,1 0,-1 1,0 0,0 1,0 1,0 0,24 9,-19-4,0-1,1-2,0 1,0-2,0-1,1 0,-1-1,24-2,-9 2,43 7,-24-2,-1-3,1-2,57-5,-4 0,-83 3,-1-1,0 1,0 1,0 1,-1 1,1 1,29 9,-26-7,0-1,1 0,-1-2,1-2,-1 0,47-4,4 0,-55 2,1-1,-1-2,30-7,-28 5,1 1,33-3,21-1,-54 5,46-2,769 6,-650-19,-133 19,93-14,-115 11,55 0,-68 4,0 0,0-2,0-1,0-1,0 0,40-13,-40 10,0 2,0 0,0 1,1 2,-1 0,1 1,28 4,20-1,8-5,86 4,-151 0,-1 1,0 0,0 1,0 0,16 8,-17-7,0 0,0-1,0 0,0-1,1 0,18 2,59 4,-51-5,42 1,-31-5,-41-1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29.9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87,'1742'0,"-1709"-2,51-9,-36 4,1 0,-19 2,58-1,38 4,104 5,184 15,-352-16,73 11,-75-8,-36-3,0 1,0 0,31 10,-28-7,1-1,-1-2,1 0,-1-2,1-1,0-1,48-9,70-1,-105 10,41-7,38-2,28-8,-126 16,0 0,0-1,0-1,41-13,-44 13,0 0,1 2,36-1,35-5,-66 5,1 0,44 3,14-2,-61-4,-19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34.13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1 108,'258'15,"-236"-13,-11-2,0 0,-1-1,1 0,-1 0,1-1,-1-1,20-6,21-6,-4 6,1 3,78-2,-82 6,76-14,-78 8,87-3,19-8,-138 19,-4 1,-1-1,1 0,0 0,-1-1,1 0,-1 0,1 0,-1-1,11-4,-12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AC50A5-32B2-4F33-BDBC-52FA1EC81873}"/>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ED9F95C1-A0A4-47C0-AACE-1B8180812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D373E564-C5E6-493C-8B4C-B442EDE5773E}"/>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F978F838-B54B-46B0-AB6D-46827925A754}"/>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12033C3-B53A-405D-905A-F0C1BD9CF3A9}"/>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53856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4ECF4B-07AF-49E4-93B3-82A821CF0ABD}"/>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234F6700-B03C-4F22-9A88-BEDBD341B512}"/>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88FE7BBB-0B84-4960-8161-F61CC4EA4C9C}"/>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7BF6BD1C-C95A-4E7D-9B92-B5D5AE39DE1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C5AB5FB-0473-49D9-9443-3CBB1C38078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3004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A9397515-E945-468A-853C-D5A20E4D9B0F}"/>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B378652F-285A-4685-B12C-F999786452EB}"/>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462127C-4475-4D91-85DA-570B912493A3}"/>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C7FB0228-978A-4685-9095-58A2450A1F75}"/>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316932BD-CA0A-49B8-979B-EB7EC4088A9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87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pic>
        <p:nvPicPr>
          <p:cNvPr id="18" name="Bild 17">
            <a:extLst>
              <a:ext uri="{FF2B5EF4-FFF2-40B4-BE49-F238E27FC236}">
                <a16:creationId xmlns:a16="http://schemas.microsoft.com/office/drawing/2014/main" id="{42BCFCD7-74CB-442B-9206-4BBDA1D162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7593" y="4100975"/>
            <a:ext cx="2736965" cy="2736965"/>
          </a:xfrm>
          <a:prstGeom prst="rect">
            <a:avLst/>
          </a:prstGeom>
        </p:spPr>
      </p:pic>
    </p:spTree>
    <p:extLst>
      <p:ext uri="{BB962C8B-B14F-4D97-AF65-F5344CB8AC3E}">
        <p14:creationId xmlns:p14="http://schemas.microsoft.com/office/powerpoint/2010/main" val="230446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8121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302675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Date Placeholder 4"/>
          <p:cNvSpPr>
            <a:spLocks noGrp="1"/>
          </p:cNvSpPr>
          <p:nvPr>
            <p:ph type="dt" sz="half" idx="10"/>
          </p:nvPr>
        </p:nvSpPr>
        <p:spPr/>
        <p:txBody>
          <a:bodyPr/>
          <a:lstStyle/>
          <a:p>
            <a:fld id="{EB712588-04B1-427B-82EE-E8DB90309F08}" type="datetimeFigureOut">
              <a:rPr lang="en-US"/>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3081053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Date Placeholder 6"/>
          <p:cNvSpPr>
            <a:spLocks noGrp="1"/>
          </p:cNvSpPr>
          <p:nvPr>
            <p:ph type="dt" sz="half" idx="10"/>
          </p:nvPr>
        </p:nvSpPr>
        <p:spPr/>
        <p:txBody>
          <a:bodyPr/>
          <a:lstStyle/>
          <a:p>
            <a:fld id="{B61BEF0D-F0BB-DE4B-95CE-6DB70DBA9567}" type="datetimeFigureOut">
              <a:rPr lang="en-US"/>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64992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a:t>Klicka här för att ändra mall för rubrikformat</a:t>
            </a:r>
            <a:endParaRPr lang="en-US"/>
          </a:p>
        </p:txBody>
      </p:sp>
      <p:sp>
        <p:nvSpPr>
          <p:cNvPr id="3" name="Date Placeholder 2"/>
          <p:cNvSpPr>
            <a:spLocks noGrp="1"/>
          </p:cNvSpPr>
          <p:nvPr>
            <p:ph type="dt" sz="half" idx="10"/>
          </p:nvPr>
        </p:nvSpPr>
        <p:spPr/>
        <p:txBody>
          <a:bodyPr/>
          <a:lstStyle/>
          <a:p>
            <a:fld id="{B61BEF0D-F0BB-DE4B-95CE-6DB70DBA9567}" type="datetimeFigureOut">
              <a:rPr lang="en-US"/>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571529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203149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a:t>Klicka här för att ändra mall för rubrikformat</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2A54C80-263E-416B-A8E0-580EDEADCBDC}" type="datetimeFigureOut">
              <a:rPr lang="en-US"/>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66354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B9F8AD1-F489-46FF-8B80-6EC9E61DB84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708B8B4-CED4-47F2-90BE-48ADFF340E8D}"/>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6FD150FF-BBD0-407E-A9B8-2DC6D3555C47}"/>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9DE114AB-D20D-4A8A-9091-F798C054705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B13F578-70CF-4ADA-86CF-8870FF398C9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7999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a:t>Klicka här för att ändra mall för rubrikformat</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B61BEF0D-F0BB-DE4B-95CE-6DB70DBA9567}" type="datetimeFigureOut">
              <a:rPr lang="en-US"/>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48559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48841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50594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789273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4694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362419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55C6B4A9-1611-4792-9094-5F34BCA07E0B}" type="datetimeFigureOut">
              <a:rPr lang="en-US"/>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3476538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a:t>Klicka här för att ändra mall för rubrikformat</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B61BEF0D-F0BB-DE4B-95CE-6DB70DBA9567}" type="datetimeFigureOut">
              <a:rPr lang="en-US"/>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79917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468501A-EA8D-4253-BF73-3A2D75D145F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76BF27F3-6B64-4143-BE80-B5F62C362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7D9B658-22C9-45B4-9D57-E9B17F1C3332}"/>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83919014-BAE2-46F4-AA9C-D78D800557F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638611C-A443-473B-912C-9080B9E7068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577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2369FF8-BFC2-41B0-944A-D1E8B4C38336}"/>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BD7FB7F1-B73A-4E43-A1D1-3EDF695EEAD0}"/>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B6844909-D411-441D-9375-5F9727A4563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245752F7-2B4E-4209-BC85-E71C2E46F0A6}"/>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6" name="Platshållare för sidfot 5">
            <a:extLst>
              <a:ext uri="{FF2B5EF4-FFF2-40B4-BE49-F238E27FC236}">
                <a16:creationId xmlns:a16="http://schemas.microsoft.com/office/drawing/2014/main" id="{FD95348B-A50D-41DF-BAE5-43E1209E44E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26A6F99-FEE3-4961-9695-3239D3368BD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6128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113B48C-8EBB-413D-AE8B-5CA2DE9CFDA6}"/>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A482346-DF9D-48DC-B446-36CC4057A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2DD46AA-9AA5-4103-9BF8-E15248AD12A7}"/>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3FB07C2C-4398-4DB4-9BBE-C9A965C1B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35A82596-5AB8-4C0A-9C47-A6155AF15E23}"/>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151FCC92-EFEA-4599-836B-03071D6763EF}"/>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8" name="Platshållare för sidfot 7">
            <a:extLst>
              <a:ext uri="{FF2B5EF4-FFF2-40B4-BE49-F238E27FC236}">
                <a16:creationId xmlns:a16="http://schemas.microsoft.com/office/drawing/2014/main" id="{1268E946-E896-4066-BF81-2D6D9BADE248}"/>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22C21B30-4DAF-45FD-9086-1CB721A154AA}"/>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207590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B43DC30-A3C3-4E7D-B24E-03E3E5FB0910}"/>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F7CC46ED-2BDB-48EA-921D-938ED8728B6A}"/>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4" name="Platshållare för sidfot 3">
            <a:extLst>
              <a:ext uri="{FF2B5EF4-FFF2-40B4-BE49-F238E27FC236}">
                <a16:creationId xmlns:a16="http://schemas.microsoft.com/office/drawing/2014/main" id="{DD221FDF-DB15-4BED-B5FB-B5DA6B9ED566}"/>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2679DB8C-88B4-4A03-8629-B1C47E163EBE}"/>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199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1C4CF8C8-4B6F-4B85-8370-C8D52744552C}"/>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3" name="Platshållare för sidfot 2">
            <a:extLst>
              <a:ext uri="{FF2B5EF4-FFF2-40B4-BE49-F238E27FC236}">
                <a16:creationId xmlns:a16="http://schemas.microsoft.com/office/drawing/2014/main" id="{5F62FC40-5BE5-4ADE-A586-6880DD5773B3}"/>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600E7C49-C3E7-448B-8E1B-0ABE2321C0AF}"/>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418088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F1D8317-F82D-481E-99FF-F8A60B00D709}"/>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E5219B0-EF55-4ACD-AA80-FAF20DAB6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8CF38532-F305-464D-B061-9B933ECC8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36E6DC6B-E836-48B9-8089-EF0C06036723}"/>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6" name="Platshållare för sidfot 5">
            <a:extLst>
              <a:ext uri="{FF2B5EF4-FFF2-40B4-BE49-F238E27FC236}">
                <a16:creationId xmlns:a16="http://schemas.microsoft.com/office/drawing/2014/main" id="{E50670FB-51E0-4336-9076-A67C46FFF533}"/>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F1B9B24-7C44-4F44-9D9F-56480090A6F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89578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F1BDF6-6A10-4C2A-9C18-EEAA384A40E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BDFAFE73-E890-4741-8D3D-0F02EB714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9997ABEE-CAAA-4D85-9D2C-816186DB2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BC36404B-AAEA-445B-AC46-14DA1DF61A4E}"/>
              </a:ext>
            </a:extLst>
          </p:cNvPr>
          <p:cNvSpPr>
            <a:spLocks noGrp="1"/>
          </p:cNvSpPr>
          <p:nvPr>
            <p:ph type="dt" sz="half" idx="10"/>
          </p:nvPr>
        </p:nvSpPr>
        <p:spPr/>
        <p:txBody>
          <a:bodyPr/>
          <a:lstStyle/>
          <a:p>
            <a:fld id="{B60A8D4B-755B-43D6-8254-F98F6408E649}" type="datetimeFigureOut">
              <a:rPr lang="sv-SE" smtClean="0"/>
              <a:t>2024-06-05</a:t>
            </a:fld>
            <a:endParaRPr lang="sv-SE"/>
          </a:p>
        </p:txBody>
      </p:sp>
      <p:sp>
        <p:nvSpPr>
          <p:cNvPr id="6" name="Platshållare för sidfot 5">
            <a:extLst>
              <a:ext uri="{FF2B5EF4-FFF2-40B4-BE49-F238E27FC236}">
                <a16:creationId xmlns:a16="http://schemas.microsoft.com/office/drawing/2014/main" id="{340F4387-52F6-4E58-930E-A181879B04EF}"/>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60A76EF-E6FF-4FC9-A8EA-A7C11635B520}"/>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36747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F0F7132-3AF5-4A83-870E-B0ADA3A7F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EF090A0-DEE5-460B-960C-F669EAD02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BEC3251-3556-4469-B6C7-FEDCB1DBC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A8D4B-755B-43D6-8254-F98F6408E649}" type="datetimeFigureOut">
              <a:rPr lang="sv-SE" smtClean="0"/>
              <a:t>2024-06-05</a:t>
            </a:fld>
            <a:endParaRPr lang="sv-SE"/>
          </a:p>
        </p:txBody>
      </p:sp>
      <p:sp>
        <p:nvSpPr>
          <p:cNvPr id="5" name="Platshållare för sidfot 4">
            <a:extLst>
              <a:ext uri="{FF2B5EF4-FFF2-40B4-BE49-F238E27FC236}">
                <a16:creationId xmlns:a16="http://schemas.microsoft.com/office/drawing/2014/main" id="{6B460D35-56C5-47CB-B94E-F640E5140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8BEA9DF2-CCF4-437C-8934-ACC803D209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1E53A-B0A7-46D8-87A7-2790073F4275}" type="slidenum">
              <a:rPr lang="sv-SE" smtClean="0"/>
              <a:t>‹#›</a:t>
            </a:fld>
            <a:endParaRPr lang="sv-SE"/>
          </a:p>
        </p:txBody>
      </p:sp>
    </p:spTree>
    <p:extLst>
      <p:ext uri="{BB962C8B-B14F-4D97-AF65-F5344CB8AC3E}">
        <p14:creationId xmlns:p14="http://schemas.microsoft.com/office/powerpoint/2010/main" val="3109523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00000">
              <a:srgbClr val="FFCCCC"/>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6/5/2024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a:pPr/>
              <a:t>‹#›</a:t>
            </a:fld>
            <a:endParaRPr lang="en-US"/>
          </a:p>
        </p:txBody>
      </p:sp>
      <p:pic>
        <p:nvPicPr>
          <p:cNvPr id="9" name="Bild 8">
            <a:extLst>
              <a:ext uri="{FF2B5EF4-FFF2-40B4-BE49-F238E27FC236}">
                <a16:creationId xmlns:a16="http://schemas.microsoft.com/office/drawing/2014/main" id="{40A61AF8-6CA2-4DC0-AB0C-54B2BDCB308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634870" y="4988252"/>
            <a:ext cx="1849688" cy="1849688"/>
          </a:xfrm>
          <a:prstGeom prst="rect">
            <a:avLst/>
          </a:prstGeom>
        </p:spPr>
      </p:pic>
    </p:spTree>
    <p:extLst>
      <p:ext uri="{BB962C8B-B14F-4D97-AF65-F5344CB8AC3E}">
        <p14:creationId xmlns:p14="http://schemas.microsoft.com/office/powerpoint/2010/main" val="3612189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Roboto Light" panose="02000000000000000000" pitchFamily="2" charset="0"/>
          <a:ea typeface="Roboto Light" panose="02000000000000000000" pitchFamily="2" charset="0"/>
          <a:cs typeface="Roboto Light" panose="02000000000000000000" pitchFamily="2"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descr="En bild som visar tecknad serie, person, skärmbild&#10;&#10;Automatiskt genererad beskrivning">
            <a:extLst>
              <a:ext uri="{FF2B5EF4-FFF2-40B4-BE49-F238E27FC236}">
                <a16:creationId xmlns:a16="http://schemas.microsoft.com/office/drawing/2014/main" id="{4B86CBCF-A6A5-4115-AF02-387C3A5F6597}"/>
              </a:ext>
            </a:extLst>
          </p:cNvPr>
          <p:cNvPicPr>
            <a:picLocks noChangeAspect="1"/>
          </p:cNvPicPr>
          <p:nvPr/>
        </p:nvPicPr>
        <p:blipFill rotWithShape="1">
          <a:blip r:embed="rId2">
            <a:extLst>
              <a:ext uri="{28A0092B-C50C-407E-A947-70E740481C1C}">
                <a14:useLocalDpi xmlns:a14="http://schemas.microsoft.com/office/drawing/2010/main" val="0"/>
              </a:ext>
            </a:extLst>
          </a:blip>
          <a:srcRect t="25248" r="9089" b="2829"/>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ubrik 1">
            <a:extLst>
              <a:ext uri="{FF2B5EF4-FFF2-40B4-BE49-F238E27FC236}">
                <a16:creationId xmlns:a16="http://schemas.microsoft.com/office/drawing/2014/main" id="{9FCD2821-1AF6-4543-90D1-878B64DDC7F7}"/>
              </a:ext>
            </a:extLst>
          </p:cNvPr>
          <p:cNvSpPr>
            <a:spLocks noGrp="1"/>
          </p:cNvSpPr>
          <p:nvPr>
            <p:ph type="ctrTitle"/>
          </p:nvPr>
        </p:nvSpPr>
        <p:spPr>
          <a:xfrm>
            <a:off x="477981" y="1122363"/>
            <a:ext cx="4023360" cy="3204134"/>
          </a:xfrm>
        </p:spPr>
        <p:txBody>
          <a:bodyPr anchor="b">
            <a:normAutofit/>
          </a:bodyPr>
          <a:lstStyle/>
          <a:p>
            <a:pPr algn="l"/>
            <a:r>
              <a:rPr lang="sv-SE" sz="4800" b="1">
                <a:latin typeface="Roboto Black" panose="02000000000000000000" pitchFamily="2" charset="0"/>
                <a:ea typeface="Roboto Black" panose="02000000000000000000" pitchFamily="2" charset="0"/>
              </a:rPr>
              <a:t>Are You Drunk Sql Server?</a:t>
            </a:r>
            <a:br>
              <a:rPr lang="sv-SE" sz="4800" b="1">
                <a:latin typeface="Roboto Black" panose="02000000000000000000" pitchFamily="2" charset="0"/>
                <a:ea typeface="Roboto Black" panose="02000000000000000000" pitchFamily="2" charset="0"/>
              </a:rPr>
            </a:br>
            <a:endParaRPr lang="sv-SE" sz="4800"/>
          </a:p>
        </p:txBody>
      </p:sp>
      <p:sp>
        <p:nvSpPr>
          <p:cNvPr id="3" name="Underrubrik 2">
            <a:extLst>
              <a:ext uri="{FF2B5EF4-FFF2-40B4-BE49-F238E27FC236}">
                <a16:creationId xmlns:a16="http://schemas.microsoft.com/office/drawing/2014/main" id="{7F5CCE3C-7B3B-46EF-AF69-6F8FCF149E00}"/>
              </a:ext>
            </a:extLst>
          </p:cNvPr>
          <p:cNvSpPr>
            <a:spLocks noGrp="1"/>
          </p:cNvSpPr>
          <p:nvPr>
            <p:ph type="subTitle" idx="1"/>
          </p:nvPr>
        </p:nvSpPr>
        <p:spPr>
          <a:xfrm>
            <a:off x="477980" y="4872922"/>
            <a:ext cx="4023359" cy="1208141"/>
          </a:xfrm>
        </p:spPr>
        <p:txBody>
          <a:bodyPr>
            <a:normAutofit/>
          </a:bodyPr>
          <a:lstStyle/>
          <a:p>
            <a:pPr algn="l"/>
            <a:endParaRPr lang="sv-SE" sz="2000" b="1">
              <a:latin typeface="Roboto Black" panose="02000000000000000000" pitchFamily="2" charset="0"/>
              <a:ea typeface="Roboto Black" panose="02000000000000000000" pitchFamily="2" charset="0"/>
            </a:endParaRPr>
          </a:p>
          <a:p>
            <a:pPr algn="l"/>
            <a:r>
              <a:rPr lang="sv-SE" sz="2000" b="1">
                <a:latin typeface="Roboto Black" panose="02000000000000000000" pitchFamily="2" charset="0"/>
                <a:ea typeface="Roboto Black" panose="02000000000000000000" pitchFamily="2" charset="0"/>
              </a:rPr>
              <a:t>Where did that estimate come from?</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992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54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4297707" y="961812"/>
            <a:ext cx="6669985"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58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C717F75-09EF-7C9E-6627-C307D83DF593}"/>
              </a:ext>
            </a:extLst>
          </p:cNvPr>
          <p:cNvSpPr>
            <a:spLocks noGrp="1"/>
          </p:cNvSpPr>
          <p:nvPr>
            <p:ph type="title"/>
          </p:nvPr>
        </p:nvSpPr>
        <p:spPr>
          <a:xfrm>
            <a:off x="804672" y="802955"/>
            <a:ext cx="6318649" cy="1454051"/>
          </a:xfrm>
        </p:spPr>
        <p:txBody>
          <a:bodyPr anchor="b">
            <a:normAutofit/>
          </a:bodyPr>
          <a:lstStyle/>
          <a:p>
            <a:r>
              <a:rPr lang="sv-SE" sz="3600" dirty="0">
                <a:solidFill>
                  <a:schemeClr val="tx2"/>
                </a:solidFill>
              </a:rPr>
              <a:t>Ok, cool. </a:t>
            </a:r>
            <a:r>
              <a:rPr lang="sv-SE" sz="3600" dirty="0" err="1">
                <a:solidFill>
                  <a:schemeClr val="tx2"/>
                </a:solidFill>
              </a:rPr>
              <a:t>Statistics</a:t>
            </a:r>
            <a:r>
              <a:rPr lang="sv-SE" sz="3600" dirty="0">
                <a:solidFill>
                  <a:schemeClr val="tx2"/>
                </a:solidFill>
              </a:rPr>
              <a:t> and </a:t>
            </a:r>
            <a:r>
              <a:rPr lang="sv-SE" sz="3600" dirty="0" err="1">
                <a:solidFill>
                  <a:schemeClr val="tx2"/>
                </a:solidFill>
              </a:rPr>
              <a:t>one</a:t>
            </a:r>
            <a:r>
              <a:rPr lang="sv-SE" sz="3600" dirty="0">
                <a:solidFill>
                  <a:schemeClr val="tx2"/>
                </a:solidFill>
              </a:rPr>
              <a:t> </a:t>
            </a:r>
            <a:r>
              <a:rPr lang="sv-SE" sz="3600" dirty="0" err="1">
                <a:solidFill>
                  <a:schemeClr val="tx2"/>
                </a:solidFill>
              </a:rPr>
              <a:t>predicate</a:t>
            </a:r>
            <a:r>
              <a:rPr lang="sv-SE" sz="3600" dirty="0">
                <a:solidFill>
                  <a:schemeClr val="tx2"/>
                </a:solidFill>
              </a:rPr>
              <a:t>.</a:t>
            </a:r>
          </a:p>
        </p:txBody>
      </p:sp>
      <p:grpSp>
        <p:nvGrpSpPr>
          <p:cNvPr id="15" name="Group 14">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6" name="Freeform: Shape 15">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Bildobjekt 3" descr="En bild som visar text, skärmbild, nummer, Teckensnitt&#10;&#10;Automatiskt genererad beskrivning">
            <a:extLst>
              <a:ext uri="{FF2B5EF4-FFF2-40B4-BE49-F238E27FC236}">
                <a16:creationId xmlns:a16="http://schemas.microsoft.com/office/drawing/2014/main" id="{8F1DE765-809C-68EE-D0C7-9BDFC0B28D0B}"/>
              </a:ext>
            </a:extLst>
          </p:cNvPr>
          <p:cNvPicPr>
            <a:picLocks noChangeAspect="1"/>
          </p:cNvPicPr>
          <p:nvPr/>
        </p:nvPicPr>
        <p:blipFill>
          <a:blip r:embed="rId2"/>
          <a:stretch>
            <a:fillRect/>
          </a:stretch>
        </p:blipFill>
        <p:spPr>
          <a:xfrm>
            <a:off x="8061435" y="467998"/>
            <a:ext cx="3453296" cy="1906317"/>
          </a:xfrm>
          <a:prstGeom prst="rect">
            <a:avLst/>
          </a:prstGeom>
        </p:spPr>
      </p:pic>
      <p:sp>
        <p:nvSpPr>
          <p:cNvPr id="3" name="Platshållare för innehåll 2">
            <a:extLst>
              <a:ext uri="{FF2B5EF4-FFF2-40B4-BE49-F238E27FC236}">
                <a16:creationId xmlns:a16="http://schemas.microsoft.com/office/drawing/2014/main" id="{901BFD25-0312-9C88-28D5-A7DAB0D12FFA}"/>
              </a:ext>
            </a:extLst>
          </p:cNvPr>
          <p:cNvSpPr>
            <a:spLocks noGrp="1"/>
          </p:cNvSpPr>
          <p:nvPr>
            <p:ph idx="1"/>
          </p:nvPr>
        </p:nvSpPr>
        <p:spPr>
          <a:xfrm>
            <a:off x="804672" y="2421682"/>
            <a:ext cx="4650524" cy="3639289"/>
          </a:xfrm>
        </p:spPr>
        <p:txBody>
          <a:bodyPr anchor="ctr">
            <a:normAutofit/>
          </a:bodyPr>
          <a:lstStyle/>
          <a:p>
            <a:r>
              <a:rPr lang="sv-SE" sz="1800" dirty="0" err="1">
                <a:solidFill>
                  <a:schemeClr val="tx2"/>
                </a:solidFill>
              </a:rPr>
              <a:t>Queries</a:t>
            </a:r>
            <a:r>
              <a:rPr lang="sv-SE" sz="1800" dirty="0">
                <a:solidFill>
                  <a:schemeClr val="tx2"/>
                </a:solidFill>
              </a:rPr>
              <a:t> </a:t>
            </a:r>
            <a:r>
              <a:rPr lang="sv-SE" sz="1800" dirty="0" err="1">
                <a:solidFill>
                  <a:schemeClr val="tx2"/>
                </a:solidFill>
              </a:rPr>
              <a:t>are</a:t>
            </a:r>
            <a:r>
              <a:rPr lang="sv-SE" sz="1800" dirty="0">
                <a:solidFill>
                  <a:schemeClr val="tx2"/>
                </a:solidFill>
              </a:rPr>
              <a:t> </a:t>
            </a:r>
            <a:r>
              <a:rPr lang="sv-SE" sz="1800" dirty="0" err="1">
                <a:solidFill>
                  <a:schemeClr val="tx2"/>
                </a:solidFill>
              </a:rPr>
              <a:t>usually</a:t>
            </a:r>
            <a:r>
              <a:rPr lang="sv-SE" sz="1800" dirty="0">
                <a:solidFill>
                  <a:schemeClr val="tx2"/>
                </a:solidFill>
              </a:rPr>
              <a:t> </a:t>
            </a:r>
            <a:r>
              <a:rPr lang="sv-SE" sz="1800" dirty="0" err="1">
                <a:solidFill>
                  <a:schemeClr val="tx2"/>
                </a:solidFill>
              </a:rPr>
              <a:t>more</a:t>
            </a:r>
            <a:r>
              <a:rPr lang="sv-SE" sz="1800" dirty="0">
                <a:solidFill>
                  <a:schemeClr val="tx2"/>
                </a:solidFill>
              </a:rPr>
              <a:t> </a:t>
            </a:r>
            <a:r>
              <a:rPr lang="sv-SE" sz="1800" dirty="0" err="1">
                <a:solidFill>
                  <a:schemeClr val="tx2"/>
                </a:solidFill>
              </a:rPr>
              <a:t>complex</a:t>
            </a:r>
            <a:endParaRPr lang="sv-SE" sz="1800" dirty="0">
              <a:solidFill>
                <a:schemeClr val="tx2"/>
              </a:solidFill>
            </a:endParaRPr>
          </a:p>
          <a:p>
            <a:r>
              <a:rPr lang="sv-SE" sz="1800" dirty="0" err="1">
                <a:solidFill>
                  <a:schemeClr val="tx2"/>
                </a:solidFill>
              </a:rPr>
              <a:t>How</a:t>
            </a:r>
            <a:r>
              <a:rPr lang="sv-SE" sz="1800" dirty="0">
                <a:solidFill>
                  <a:schemeClr val="tx2"/>
                </a:solidFill>
              </a:rPr>
              <a:t> </a:t>
            </a:r>
            <a:r>
              <a:rPr lang="sv-SE" sz="1800" dirty="0" err="1">
                <a:solidFill>
                  <a:schemeClr val="tx2"/>
                </a:solidFill>
              </a:rPr>
              <a:t>many</a:t>
            </a:r>
            <a:r>
              <a:rPr lang="sv-SE" sz="1800" dirty="0">
                <a:solidFill>
                  <a:schemeClr val="tx2"/>
                </a:solidFill>
              </a:rPr>
              <a:t> </a:t>
            </a:r>
            <a:r>
              <a:rPr lang="sv-SE" sz="1800" dirty="0" err="1">
                <a:solidFill>
                  <a:schemeClr val="tx2"/>
                </a:solidFill>
              </a:rPr>
              <a:t>blue</a:t>
            </a:r>
            <a:r>
              <a:rPr lang="sv-SE" sz="1800" dirty="0">
                <a:solidFill>
                  <a:schemeClr val="tx2"/>
                </a:solidFill>
              </a:rPr>
              <a:t> Toyotas </a:t>
            </a:r>
            <a:r>
              <a:rPr lang="sv-SE" sz="1800" dirty="0" err="1">
                <a:solidFill>
                  <a:schemeClr val="tx2"/>
                </a:solidFill>
              </a:rPr>
              <a:t>are</a:t>
            </a:r>
            <a:r>
              <a:rPr lang="sv-SE" sz="1800" dirty="0">
                <a:solidFill>
                  <a:schemeClr val="tx2"/>
                </a:solidFill>
              </a:rPr>
              <a:t> </a:t>
            </a:r>
            <a:r>
              <a:rPr lang="sv-SE" sz="1800" dirty="0" err="1">
                <a:solidFill>
                  <a:schemeClr val="tx2"/>
                </a:solidFill>
              </a:rPr>
              <a:t>there</a:t>
            </a:r>
            <a:r>
              <a:rPr lang="sv-SE" sz="1800" dirty="0">
                <a:solidFill>
                  <a:schemeClr val="tx2"/>
                </a:solidFill>
              </a:rPr>
              <a:t> in Sweden?</a:t>
            </a:r>
          </a:p>
          <a:p>
            <a:r>
              <a:rPr lang="sv-SE" sz="1800" dirty="0" err="1">
                <a:solidFill>
                  <a:schemeClr val="tx2"/>
                </a:solidFill>
              </a:rPr>
              <a:t>Question</a:t>
            </a:r>
            <a:r>
              <a:rPr lang="sv-SE" sz="1800" dirty="0">
                <a:solidFill>
                  <a:schemeClr val="tx2"/>
                </a:solidFill>
              </a:rPr>
              <a:t> 1: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is a Toyota?</a:t>
            </a:r>
          </a:p>
          <a:p>
            <a:pPr lvl="1"/>
            <a:r>
              <a:rPr lang="sv-SE" sz="1400" dirty="0">
                <a:solidFill>
                  <a:schemeClr val="tx2"/>
                </a:solidFill>
              </a:rPr>
              <a:t>469989 / 5049331 = 0.09308 =&gt; 	 </a:t>
            </a:r>
            <a:r>
              <a:rPr lang="sv-SE" sz="1400" dirty="0" err="1">
                <a:solidFill>
                  <a:schemeClr val="tx2"/>
                </a:solidFill>
              </a:rPr>
              <a:t>chance</a:t>
            </a:r>
            <a:endParaRPr lang="sv-SE" sz="1400" dirty="0">
              <a:solidFill>
                <a:schemeClr val="tx2"/>
              </a:solidFill>
            </a:endParaRPr>
          </a:p>
          <a:p>
            <a:r>
              <a:rPr lang="sv-SE" sz="1800" dirty="0" err="1">
                <a:solidFill>
                  <a:schemeClr val="tx2"/>
                </a:solidFill>
              </a:rPr>
              <a:t>Question</a:t>
            </a:r>
            <a:r>
              <a:rPr lang="sv-SE" sz="1800" dirty="0">
                <a:solidFill>
                  <a:schemeClr val="tx2"/>
                </a:solidFill>
              </a:rPr>
              <a:t> 2: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has the Color </a:t>
            </a:r>
            <a:r>
              <a:rPr lang="sv-SE" sz="1800" dirty="0" err="1">
                <a:solidFill>
                  <a:schemeClr val="tx2"/>
                </a:solidFill>
              </a:rPr>
              <a:t>blue</a:t>
            </a:r>
            <a:r>
              <a:rPr lang="sv-SE" sz="1800" dirty="0">
                <a:solidFill>
                  <a:schemeClr val="tx2"/>
                </a:solidFill>
              </a:rPr>
              <a:t>?</a:t>
            </a:r>
          </a:p>
          <a:p>
            <a:pPr lvl="1"/>
            <a:r>
              <a:rPr lang="sv-SE" sz="1400" dirty="0">
                <a:solidFill>
                  <a:schemeClr val="tx2"/>
                </a:solidFill>
              </a:rPr>
              <a:t>1261677 / 5049331 = 0.24987 =&gt; 24,987% </a:t>
            </a:r>
            <a:r>
              <a:rPr lang="sv-SE" sz="1400" dirty="0" err="1">
                <a:solidFill>
                  <a:schemeClr val="tx2"/>
                </a:solidFill>
              </a:rPr>
              <a:t>chance</a:t>
            </a:r>
            <a:endParaRPr lang="sv-SE" sz="1400" dirty="0">
              <a:solidFill>
                <a:schemeClr val="tx2"/>
              </a:solidFill>
            </a:endParaRPr>
          </a:p>
          <a:p>
            <a:r>
              <a:rPr lang="sv-SE" sz="1800" dirty="0" err="1">
                <a:solidFill>
                  <a:schemeClr val="tx2"/>
                </a:solidFill>
              </a:rPr>
              <a:t>But</a:t>
            </a:r>
            <a:r>
              <a:rPr lang="sv-SE" sz="1800" dirty="0">
                <a:solidFill>
                  <a:schemeClr val="tx2"/>
                </a:solidFill>
              </a:rPr>
              <a:t> from </a:t>
            </a:r>
            <a:r>
              <a:rPr lang="sv-SE" sz="1800" dirty="0" err="1">
                <a:solidFill>
                  <a:schemeClr val="tx2"/>
                </a:solidFill>
              </a:rPr>
              <a:t>there</a:t>
            </a:r>
            <a:r>
              <a:rPr lang="sv-SE" sz="1800" dirty="0">
                <a:solidFill>
                  <a:schemeClr val="tx2"/>
                </a:solidFill>
              </a:rPr>
              <a:t>: It </a:t>
            </a:r>
            <a:r>
              <a:rPr lang="sv-SE" sz="1800" dirty="0" err="1">
                <a:solidFill>
                  <a:schemeClr val="tx2"/>
                </a:solidFill>
              </a:rPr>
              <a:t>depends</a:t>
            </a:r>
            <a:endParaRPr lang="sv-SE" sz="1800" dirty="0">
              <a:solidFill>
                <a:schemeClr val="tx2"/>
              </a:solidFill>
            </a:endParaRPr>
          </a:p>
          <a:p>
            <a:pPr lvl="1"/>
            <a:r>
              <a:rPr lang="sv-SE" sz="1400" dirty="0">
                <a:solidFill>
                  <a:schemeClr val="tx2"/>
                </a:solidFill>
              </a:rPr>
              <a:t>Version </a:t>
            </a:r>
            <a:r>
              <a:rPr lang="sv-SE" sz="1400" dirty="0" err="1">
                <a:solidFill>
                  <a:schemeClr val="tx2"/>
                </a:solidFill>
              </a:rPr>
              <a:t>of</a:t>
            </a:r>
            <a:r>
              <a:rPr lang="sv-SE" sz="1400" dirty="0">
                <a:solidFill>
                  <a:schemeClr val="tx2"/>
                </a:solidFill>
              </a:rPr>
              <a:t> SQL Server</a:t>
            </a:r>
          </a:p>
          <a:p>
            <a:pPr lvl="1"/>
            <a:r>
              <a:rPr lang="sv-SE" sz="1400" dirty="0">
                <a:solidFill>
                  <a:schemeClr val="tx2"/>
                </a:solidFill>
              </a:rPr>
              <a:t>Settings</a:t>
            </a:r>
          </a:p>
          <a:p>
            <a:pPr lvl="1"/>
            <a:endParaRPr lang="sv-SE" sz="1400" dirty="0">
              <a:solidFill>
                <a:schemeClr val="tx2"/>
              </a:solidFill>
            </a:endParaRPr>
          </a:p>
        </p:txBody>
      </p:sp>
      <p:pic>
        <p:nvPicPr>
          <p:cNvPr id="6" name="Bildobjekt 5">
            <a:extLst>
              <a:ext uri="{FF2B5EF4-FFF2-40B4-BE49-F238E27FC236}">
                <a16:creationId xmlns:a16="http://schemas.microsoft.com/office/drawing/2014/main" id="{41E2D713-7D78-1C92-CA76-965BD2991DA0}"/>
              </a:ext>
            </a:extLst>
          </p:cNvPr>
          <p:cNvPicPr>
            <a:picLocks noChangeAspect="1"/>
          </p:cNvPicPr>
          <p:nvPr/>
        </p:nvPicPr>
        <p:blipFill>
          <a:blip r:embed="rId3"/>
          <a:stretch>
            <a:fillRect/>
          </a:stretch>
        </p:blipFill>
        <p:spPr>
          <a:xfrm>
            <a:off x="8061435" y="2952491"/>
            <a:ext cx="3774960" cy="766789"/>
          </a:xfrm>
          <a:prstGeom prst="rect">
            <a:avLst/>
          </a:prstGeom>
        </p:spPr>
      </p:pic>
      <p:pic>
        <p:nvPicPr>
          <p:cNvPr id="8" name="Bildobjekt 7">
            <a:extLst>
              <a:ext uri="{FF2B5EF4-FFF2-40B4-BE49-F238E27FC236}">
                <a16:creationId xmlns:a16="http://schemas.microsoft.com/office/drawing/2014/main" id="{01B3AFA8-BFFB-C5F9-F2DD-6D373D713D19}"/>
              </a:ext>
            </a:extLst>
          </p:cNvPr>
          <p:cNvPicPr>
            <a:picLocks noChangeAspect="1"/>
          </p:cNvPicPr>
          <p:nvPr/>
        </p:nvPicPr>
        <p:blipFill rotWithShape="1">
          <a:blip r:embed="rId4"/>
          <a:srcRect r="64354"/>
          <a:stretch/>
        </p:blipFill>
        <p:spPr>
          <a:xfrm>
            <a:off x="8061435" y="4878272"/>
            <a:ext cx="3774960" cy="820735"/>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Pennanteckning 9">
                <a:extLst>
                  <a:ext uri="{FF2B5EF4-FFF2-40B4-BE49-F238E27FC236}">
                    <a16:creationId xmlns:a16="http://schemas.microsoft.com/office/drawing/2014/main" id="{390703E1-CE18-C311-7868-620BB091C5AF}"/>
                  </a:ext>
                </a:extLst>
              </p14:cNvPr>
              <p14:cNvContentPartPr/>
              <p14:nvPr/>
            </p14:nvContentPartPr>
            <p14:xfrm>
              <a:off x="8296708" y="2000827"/>
              <a:ext cx="1735920" cy="51840"/>
            </p14:xfrm>
          </p:contentPart>
        </mc:Choice>
        <mc:Fallback>
          <p:pic>
            <p:nvPicPr>
              <p:cNvPr id="10" name="Pennanteckning 9">
                <a:extLst>
                  <a:ext uri="{FF2B5EF4-FFF2-40B4-BE49-F238E27FC236}">
                    <a16:creationId xmlns:a16="http://schemas.microsoft.com/office/drawing/2014/main" id="{390703E1-CE18-C311-7868-620BB091C5AF}"/>
                  </a:ext>
                </a:extLst>
              </p:cNvPr>
              <p:cNvPicPr/>
              <p:nvPr/>
            </p:nvPicPr>
            <p:blipFill>
              <a:blip r:embed="rId6"/>
              <a:stretch>
                <a:fillRect/>
              </a:stretch>
            </p:blipFill>
            <p:spPr>
              <a:xfrm>
                <a:off x="8260708" y="1929187"/>
                <a:ext cx="18075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Pennanteckning 10">
                <a:extLst>
                  <a:ext uri="{FF2B5EF4-FFF2-40B4-BE49-F238E27FC236}">
                    <a16:creationId xmlns:a16="http://schemas.microsoft.com/office/drawing/2014/main" id="{97A04D70-A4A7-76B7-4049-C04E245308E0}"/>
                  </a:ext>
                </a:extLst>
              </p14:cNvPr>
              <p14:cNvContentPartPr/>
              <p14:nvPr/>
            </p14:nvContentPartPr>
            <p14:xfrm>
              <a:off x="8323348" y="3175867"/>
              <a:ext cx="1664640" cy="45720"/>
            </p14:xfrm>
          </p:contentPart>
        </mc:Choice>
        <mc:Fallback>
          <p:pic>
            <p:nvPicPr>
              <p:cNvPr id="11" name="Pennanteckning 10">
                <a:extLst>
                  <a:ext uri="{FF2B5EF4-FFF2-40B4-BE49-F238E27FC236}">
                    <a16:creationId xmlns:a16="http://schemas.microsoft.com/office/drawing/2014/main" id="{97A04D70-A4A7-76B7-4049-C04E245308E0}"/>
                  </a:ext>
                </a:extLst>
              </p:cNvPr>
              <p:cNvPicPr/>
              <p:nvPr/>
            </p:nvPicPr>
            <p:blipFill>
              <a:blip r:embed="rId8"/>
              <a:stretch>
                <a:fillRect/>
              </a:stretch>
            </p:blipFill>
            <p:spPr>
              <a:xfrm>
                <a:off x="8287708" y="3104227"/>
                <a:ext cx="17362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Pennanteckning 11">
                <a:extLst>
                  <a:ext uri="{FF2B5EF4-FFF2-40B4-BE49-F238E27FC236}">
                    <a16:creationId xmlns:a16="http://schemas.microsoft.com/office/drawing/2014/main" id="{758E553D-0DBC-F91A-187A-FF03503D9281}"/>
                  </a:ext>
                </a:extLst>
              </p14:cNvPr>
              <p14:cNvContentPartPr/>
              <p14:nvPr/>
            </p14:nvContentPartPr>
            <p14:xfrm>
              <a:off x="11322148" y="5319667"/>
              <a:ext cx="439200" cy="45360"/>
            </p14:xfrm>
          </p:contentPart>
        </mc:Choice>
        <mc:Fallback>
          <p:pic>
            <p:nvPicPr>
              <p:cNvPr id="12" name="Pennanteckning 11">
                <a:extLst>
                  <a:ext uri="{FF2B5EF4-FFF2-40B4-BE49-F238E27FC236}">
                    <a16:creationId xmlns:a16="http://schemas.microsoft.com/office/drawing/2014/main" id="{758E553D-0DBC-F91A-187A-FF03503D9281}"/>
                  </a:ext>
                </a:extLst>
              </p:cNvPr>
              <p:cNvPicPr/>
              <p:nvPr/>
            </p:nvPicPr>
            <p:blipFill>
              <a:blip r:embed="rId10"/>
              <a:stretch>
                <a:fillRect/>
              </a:stretch>
            </p:blipFill>
            <p:spPr>
              <a:xfrm>
                <a:off x="11286508" y="5247667"/>
                <a:ext cx="510840" cy="189000"/>
              </a:xfrm>
              <a:prstGeom prst="rect">
                <a:avLst/>
              </a:prstGeom>
            </p:spPr>
          </p:pic>
        </mc:Fallback>
      </mc:AlternateContent>
    </p:spTree>
    <p:extLst>
      <p:ext uri="{BB962C8B-B14F-4D97-AF65-F5344CB8AC3E}">
        <p14:creationId xmlns:p14="http://schemas.microsoft.com/office/powerpoint/2010/main" val="16277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3"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err="1"/>
              <a:t>Legacy</a:t>
            </a:r>
            <a:r>
              <a:rPr lang="sv-SE" dirty="0"/>
              <a:t>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atabas">
            <a:extLst>
              <a:ext uri="{FF2B5EF4-FFF2-40B4-BE49-F238E27FC236}">
                <a16:creationId xmlns:a16="http://schemas.microsoft.com/office/drawing/2014/main" id="{111C14F0-E5CA-59E4-9220-2FFAE172AF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700"/>
              <a:t>Legacy = Pre SQL Server 2014.</a:t>
            </a:r>
          </a:p>
          <a:p>
            <a:pPr lvl="1"/>
            <a:r>
              <a:rPr lang="sv-SE" sz="1700"/>
              <a:t>Or database scoped configuration</a:t>
            </a:r>
          </a:p>
          <a:p>
            <a:pPr lvl="1"/>
            <a:r>
              <a:rPr lang="sv-SE" sz="1700"/>
              <a:t>Or trace flag</a:t>
            </a:r>
          </a:p>
          <a:p>
            <a:r>
              <a:rPr lang="sv-SE" sz="1700"/>
              <a:t>Assumption: Columns in a table are not functionally dependent</a:t>
            </a:r>
          </a:p>
          <a:p>
            <a:pPr lvl="1"/>
            <a:r>
              <a:rPr lang="sv-SE" sz="1700"/>
              <a:t>Sometimes true, sometimes not</a:t>
            </a:r>
          </a:p>
          <a:p>
            <a:pPr lvl="1"/>
            <a:r>
              <a:rPr lang="sv-SE" sz="1700"/>
              <a:t>For a car, Modelname is a functional dependency on Brandname</a:t>
            </a:r>
          </a:p>
          <a:p>
            <a:pPr lvl="1"/>
            <a:r>
              <a:rPr lang="sv-SE" sz="1700"/>
              <a:t>For most brands, Color is </a:t>
            </a:r>
            <a:r>
              <a:rPr lang="sv-SE" sz="1700" i="1"/>
              <a:t>NOT</a:t>
            </a:r>
            <a:r>
              <a:rPr lang="sv-SE" sz="1700"/>
              <a:t> a functional dependency on Brandname</a:t>
            </a:r>
          </a:p>
          <a:p>
            <a:r>
              <a:rPr lang="sv-SE" sz="1700"/>
              <a:t>In our Toyota example</a:t>
            </a:r>
          </a:p>
          <a:p>
            <a:pPr lvl="1"/>
            <a:r>
              <a:rPr lang="sv-SE" sz="1700"/>
              <a:t>9.308% it’s a Toyota. 24.987% it’s a blue car.</a:t>
            </a:r>
          </a:p>
          <a:p>
            <a:pPr lvl="1"/>
            <a:r>
              <a:rPr lang="sv-SE" sz="1700"/>
              <a:t>9.308% x 24.987% = 2.326% it’s a Blue Toyota.</a:t>
            </a:r>
          </a:p>
          <a:p>
            <a:pPr lvl="1"/>
            <a:r>
              <a:rPr lang="sv-SE" sz="1700"/>
              <a:t>We have 5049331 cars. 2.326% of 5049331 = 117,437 Blue Toyota</a:t>
            </a:r>
          </a:p>
        </p:txBody>
      </p:sp>
    </p:spTree>
    <p:extLst>
      <p:ext uri="{BB962C8B-B14F-4D97-AF65-F5344CB8AC3E}">
        <p14:creationId xmlns:p14="http://schemas.microsoft.com/office/powerpoint/2010/main" val="44775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a:t>”New”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Kalkylatorkontur">
            <a:extLst>
              <a:ext uri="{FF2B5EF4-FFF2-40B4-BE49-F238E27FC236}">
                <a16:creationId xmlns:a16="http://schemas.microsoft.com/office/drawing/2014/main" id="{5AF27654-5CF3-B254-2474-99F751B02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100" dirty="0"/>
                  <a:t>New = SQL Server 2014 and later.</a:t>
                </a:r>
              </a:p>
              <a:p>
                <a:pPr lvl="1"/>
                <a:r>
                  <a:rPr lang="sv-SE" sz="1100" dirty="0" err="1"/>
                  <a:t>Unless</a:t>
                </a:r>
                <a:r>
                  <a:rPr lang="sv-SE" sz="1100" dirty="0"/>
                  <a:t> </a:t>
                </a:r>
                <a:r>
                  <a:rPr lang="sv-SE" sz="1100" dirty="0" err="1"/>
                  <a:t>we</a:t>
                </a:r>
                <a:r>
                  <a:rPr lang="sv-SE" sz="1100" dirty="0"/>
                  <a:t> </a:t>
                </a:r>
                <a:r>
                  <a:rPr lang="sv-SE" sz="1100" dirty="0" err="1"/>
                  <a:t>run</a:t>
                </a:r>
                <a:r>
                  <a:rPr lang="sv-SE" sz="1100" dirty="0"/>
                  <a:t> SQL Server 2016 and later and </a:t>
                </a:r>
                <a:r>
                  <a:rPr lang="sv-SE" sz="1100" dirty="0" err="1"/>
                  <a:t>enable</a:t>
                </a:r>
                <a:r>
                  <a:rPr lang="sv-SE" sz="1100" dirty="0"/>
                  <a:t> </a:t>
                </a:r>
                <a:r>
                  <a:rPr lang="sv-SE" sz="1100" dirty="0" err="1"/>
                  <a:t>Database</a:t>
                </a:r>
                <a:r>
                  <a:rPr lang="sv-SE" sz="1100" dirty="0"/>
                  <a:t> </a:t>
                </a:r>
                <a:r>
                  <a:rPr lang="sv-SE" sz="1100" dirty="0" err="1"/>
                  <a:t>Scoped</a:t>
                </a:r>
                <a:r>
                  <a:rPr lang="sv-SE" sz="1100" dirty="0"/>
                  <a:t> </a:t>
                </a:r>
                <a:r>
                  <a:rPr lang="sv-SE" sz="1100" dirty="0" err="1"/>
                  <a:t>Configuration</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a:t>
                </a:r>
              </a:p>
              <a:p>
                <a:pPr lvl="1"/>
                <a:r>
                  <a:rPr lang="sv-SE" sz="1100" dirty="0"/>
                  <a:t>And </a:t>
                </a:r>
                <a:r>
                  <a:rPr lang="sv-SE" sz="1100" dirty="0" err="1"/>
                  <a:t>unless</a:t>
                </a:r>
                <a:r>
                  <a:rPr lang="sv-SE" sz="1100" dirty="0"/>
                  <a:t> </a:t>
                </a:r>
                <a:r>
                  <a:rPr lang="sv-SE" sz="1100" dirty="0" err="1"/>
                  <a:t>we</a:t>
                </a:r>
                <a:r>
                  <a:rPr lang="sv-SE" sz="1100" dirty="0"/>
                  <a:t> </a:t>
                </a:r>
                <a:r>
                  <a:rPr lang="sv-SE" sz="1100" dirty="0" err="1"/>
                  <a:t>run</a:t>
                </a:r>
                <a:r>
                  <a:rPr lang="sv-SE" sz="1100" dirty="0"/>
                  <a:t> SQL Server 2014 or later and </a:t>
                </a:r>
                <a:r>
                  <a:rPr lang="sv-SE" sz="1100" dirty="0" err="1"/>
                  <a:t>enable</a:t>
                </a:r>
                <a:r>
                  <a:rPr lang="sv-SE" sz="1100" dirty="0"/>
                  <a:t> </a:t>
                </a:r>
                <a:r>
                  <a:rPr lang="sv-SE" sz="1100" dirty="0" err="1"/>
                  <a:t>traceflags</a:t>
                </a:r>
                <a:r>
                  <a:rPr lang="sv-SE" sz="1100" dirty="0"/>
                  <a:t> to </a:t>
                </a:r>
                <a:r>
                  <a:rPr lang="sv-SE" sz="1100" dirty="0" err="1"/>
                  <a:t>use</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 </a:t>
                </a:r>
                <a:r>
                  <a:rPr lang="sv-SE" sz="1100" dirty="0" err="1"/>
                  <a:t>instance</a:t>
                </a:r>
                <a:r>
                  <a:rPr lang="sv-SE" sz="1100" dirty="0"/>
                  <a:t> </a:t>
                </a:r>
                <a:r>
                  <a:rPr lang="sv-SE" sz="1100" dirty="0" err="1"/>
                  <a:t>wide</a:t>
                </a:r>
                <a:endParaRPr lang="sv-SE" sz="1100" dirty="0"/>
              </a:p>
              <a:p>
                <a:pPr lvl="1"/>
                <a:r>
                  <a:rPr lang="sv-SE" sz="1100" dirty="0"/>
                  <a:t>For </a:t>
                </a:r>
                <a:r>
                  <a:rPr lang="sv-SE" sz="1100" dirty="0" err="1"/>
                  <a:t>now</a:t>
                </a:r>
                <a:r>
                  <a:rPr lang="sv-SE" sz="1100" dirty="0"/>
                  <a:t>, </a:t>
                </a:r>
                <a:r>
                  <a:rPr lang="sv-SE" sz="1100" dirty="0" err="1"/>
                  <a:t>we</a:t>
                </a:r>
                <a:r>
                  <a:rPr lang="sv-SE" sz="1100" dirty="0"/>
                  <a:t> </a:t>
                </a:r>
                <a:r>
                  <a:rPr lang="sv-SE" sz="1100" dirty="0" err="1"/>
                  <a:t>skip</a:t>
                </a:r>
                <a:r>
                  <a:rPr lang="sv-SE" sz="1100" dirty="0"/>
                  <a:t> the </a:t>
                </a:r>
                <a:r>
                  <a:rPr lang="sv-SE" sz="1100" dirty="0" err="1"/>
                  <a:t>fancy</a:t>
                </a:r>
                <a:r>
                  <a:rPr lang="sv-SE" sz="1100" dirty="0"/>
                  <a:t> SQL Server 2022 IQP and CE Feedback stuff, </a:t>
                </a:r>
                <a:r>
                  <a:rPr lang="sv-SE" sz="1100" dirty="0" err="1"/>
                  <a:t>because</a:t>
                </a:r>
                <a:r>
                  <a:rPr lang="sv-SE" sz="1100" dirty="0"/>
                  <a:t>:</a:t>
                </a:r>
              </a:p>
              <a:p>
                <a:pPr lvl="1"/>
                <a:r>
                  <a:rPr lang="sv-SE" sz="1100" dirty="0"/>
                  <a:t>Most </a:t>
                </a:r>
                <a:r>
                  <a:rPr lang="sv-SE" sz="1100" dirty="0" err="1"/>
                  <a:t>of</a:t>
                </a:r>
                <a:r>
                  <a:rPr lang="sv-SE" sz="1100" dirty="0"/>
                  <a:t> </a:t>
                </a:r>
                <a:r>
                  <a:rPr lang="sv-SE" sz="1100" dirty="0" err="1"/>
                  <a:t>us</a:t>
                </a:r>
                <a:r>
                  <a:rPr lang="sv-SE" sz="1100" dirty="0"/>
                  <a:t> </a:t>
                </a:r>
                <a:r>
                  <a:rPr lang="sv-SE" sz="1100" dirty="0" err="1"/>
                  <a:t>don’t</a:t>
                </a:r>
                <a:r>
                  <a:rPr lang="sv-SE" sz="1100" dirty="0"/>
                  <a:t> </a:t>
                </a:r>
                <a:r>
                  <a:rPr lang="sv-SE" sz="1100" dirty="0" err="1"/>
                  <a:t>run</a:t>
                </a:r>
                <a:r>
                  <a:rPr lang="sv-SE" sz="1100" dirty="0"/>
                  <a:t> SQL Server 2022. And </a:t>
                </a:r>
                <a:r>
                  <a:rPr lang="sv-SE" sz="1100" dirty="0" err="1"/>
                  <a:t>if</a:t>
                </a:r>
                <a:r>
                  <a:rPr lang="sv-SE" sz="1100" dirty="0"/>
                  <a:t> </a:t>
                </a:r>
                <a:r>
                  <a:rPr lang="sv-SE" sz="1100" dirty="0" err="1"/>
                  <a:t>we</a:t>
                </a:r>
                <a:r>
                  <a:rPr lang="sv-SE" sz="1100" dirty="0"/>
                  <a:t> do, </a:t>
                </a:r>
                <a:r>
                  <a:rPr lang="sv-SE" sz="1100" dirty="0" err="1"/>
                  <a:t>most</a:t>
                </a:r>
                <a:r>
                  <a:rPr lang="sv-SE" sz="1100" dirty="0"/>
                  <a:t> IQP features </a:t>
                </a:r>
                <a:r>
                  <a:rPr lang="sv-SE" sz="1100" dirty="0" err="1"/>
                  <a:t>are</a:t>
                </a:r>
                <a:r>
                  <a:rPr lang="sv-SE" sz="1100" dirty="0"/>
                  <a:t> Enterprise Edition </a:t>
                </a:r>
                <a:r>
                  <a:rPr lang="sv-SE" sz="1100" dirty="0" err="1"/>
                  <a:t>only</a:t>
                </a:r>
                <a:r>
                  <a:rPr lang="sv-SE" sz="1100" dirty="0"/>
                  <a:t> features.</a:t>
                </a:r>
              </a:p>
              <a:p>
                <a:r>
                  <a:rPr lang="sv-SE" sz="1100" dirty="0" err="1"/>
                  <a:t>Assumption</a:t>
                </a:r>
                <a:r>
                  <a:rPr lang="sv-SE" sz="1100" dirty="0"/>
                  <a:t>: </a:t>
                </a:r>
                <a:r>
                  <a:rPr lang="sv-SE" sz="1100" dirty="0" err="1"/>
                  <a:t>Columns</a:t>
                </a:r>
                <a:r>
                  <a:rPr lang="sv-SE" sz="1100" dirty="0"/>
                  <a:t> in a table ARE </a:t>
                </a:r>
                <a:r>
                  <a:rPr lang="sv-SE" sz="1100" dirty="0" err="1"/>
                  <a:t>functionally</a:t>
                </a:r>
                <a:r>
                  <a:rPr lang="sv-SE" sz="1100" dirty="0"/>
                  <a:t> </a:t>
                </a:r>
                <a:r>
                  <a:rPr lang="sv-SE" sz="1100" dirty="0" err="1"/>
                  <a:t>dependent</a:t>
                </a:r>
                <a:endParaRPr lang="sv-SE" sz="1100" dirty="0"/>
              </a:p>
              <a:p>
                <a:pPr lvl="1"/>
                <a:r>
                  <a:rPr lang="sv-SE" sz="1100" dirty="0" err="1"/>
                  <a:t>Again</a:t>
                </a:r>
                <a:r>
                  <a:rPr lang="sv-SE" sz="1100" dirty="0"/>
                  <a:t>, </a:t>
                </a:r>
                <a:r>
                  <a:rPr lang="sv-SE" sz="1100" dirty="0" err="1"/>
                  <a:t>sometimes</a:t>
                </a:r>
                <a:r>
                  <a:rPr lang="sv-SE" sz="1100" dirty="0"/>
                  <a:t> </a:t>
                </a:r>
                <a:r>
                  <a:rPr lang="sv-SE" sz="1100" dirty="0" err="1"/>
                  <a:t>true</a:t>
                </a:r>
                <a:r>
                  <a:rPr lang="sv-SE" sz="1100" dirty="0"/>
                  <a:t>, </a:t>
                </a:r>
                <a:r>
                  <a:rPr lang="sv-SE" sz="1100" dirty="0" err="1"/>
                  <a:t>sometimes</a:t>
                </a:r>
                <a:r>
                  <a:rPr lang="sv-SE" sz="1100" dirty="0"/>
                  <a:t> not</a:t>
                </a:r>
              </a:p>
              <a:p>
                <a:pPr lvl="1"/>
                <a:r>
                  <a:rPr lang="sv-SE" sz="1100" dirty="0"/>
                  <a:t>For a </a:t>
                </a:r>
                <a:r>
                  <a:rPr lang="sv-SE" sz="1100" dirty="0" err="1"/>
                  <a:t>car</a:t>
                </a:r>
                <a:r>
                  <a:rPr lang="sv-SE" sz="1100" dirty="0"/>
                  <a:t>, </a:t>
                </a:r>
                <a:r>
                  <a:rPr lang="sv-SE" sz="1100" dirty="0" err="1"/>
                  <a:t>Modelname</a:t>
                </a:r>
                <a:r>
                  <a:rPr lang="sv-SE" sz="1100" dirty="0"/>
                  <a:t> </a:t>
                </a:r>
                <a:r>
                  <a:rPr lang="sv-SE" sz="1100" i="1" dirty="0"/>
                  <a:t>IS</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r>
                  <a:rPr lang="sv-SE" sz="1100" dirty="0"/>
                  <a:t>For </a:t>
                </a:r>
                <a:r>
                  <a:rPr lang="sv-SE" sz="1100" dirty="0" err="1"/>
                  <a:t>most</a:t>
                </a:r>
                <a:r>
                  <a:rPr lang="sv-SE" sz="1100" dirty="0"/>
                  <a:t> brands, Color is </a:t>
                </a:r>
                <a:r>
                  <a:rPr lang="sv-SE" sz="1100" i="1" dirty="0"/>
                  <a:t>NOT</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14:m>
                  <m:oMath xmlns:m="http://schemas.openxmlformats.org/officeDocument/2006/math">
                    <m:r>
                      <m:rPr>
                        <m:sty m:val="p"/>
                      </m:rPr>
                      <a:rPr lang="sv-SE" sz="1100" b="0" i="0">
                        <a:latin typeface="Cambria Math" panose="02040503050406030204" pitchFamily="18" charset="0"/>
                        <a:ea typeface="Cambria Math" panose="02040503050406030204" pitchFamily="18" charset="0"/>
                      </a:rPr>
                      <m:t>selectivity</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of</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most</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selective</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predicate</m:t>
                    </m:r>
                    <m:r>
                      <a:rPr lang="sv-SE" sz="1100" b="0" i="0">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m:t>
                    </m:r>
                    <m:r>
                      <a:rPr lang="sv-SE" sz="1100" b="0" i="0">
                        <a:latin typeface="Cambria Math" panose="02040503050406030204" pitchFamily="18" charset="0"/>
                        <a:ea typeface="Cambria Math" panose="02040503050406030204" pitchFamily="18" charset="0"/>
                      </a:rPr>
                      <m:t> </m:t>
                    </m:r>
                    <m:rad>
                      <m:radPr>
                        <m:degHide m:val="on"/>
                        <m:ctrlPr>
                          <a:rPr lang="sv-SE" sz="1100" b="0" i="1">
                            <a:latin typeface="Cambria Math" panose="02040503050406030204" pitchFamily="18" charset="0"/>
                            <a:ea typeface="Cambria Math" panose="02040503050406030204" pitchFamily="18" charset="0"/>
                          </a:rPr>
                        </m:ctrlPr>
                      </m:radPr>
                      <m:deg/>
                      <m:e>
                        <m:r>
                          <a:rPr lang="sv-SE" sz="1100" b="0" i="1">
                            <a:latin typeface="Cambria Math" panose="02040503050406030204" pitchFamily="18" charset="0"/>
                            <a:ea typeface="Cambria Math" panose="02040503050406030204" pitchFamily="18" charset="0"/>
                          </a:rPr>
                          <m:t>𝑠𝑒𝑙𝑒𝑐𝑡𝑖𝑣𝑖𝑡𝑦</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𝑜𝑓</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𝑠𝑒𝑐𝑜𝑛𝑑</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𝑚𝑜𝑠𝑡</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𝑠𝑒𝑙𝑒𝑐𝑡𝑖𝑣𝑒</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𝑝𝑟𝑒𝑑𝑖𝑐𝑎𝑡𝑒</m:t>
                        </m:r>
                        <m:r>
                          <a:rPr lang="sv-SE" sz="1100" b="0" i="1">
                            <a:latin typeface="Cambria Math" panose="02040503050406030204" pitchFamily="18" charset="0"/>
                            <a:ea typeface="Cambria Math" panose="02040503050406030204" pitchFamily="18" charset="0"/>
                          </a:rPr>
                          <m:t> </m:t>
                        </m:r>
                      </m:e>
                    </m:rad>
                    <m:r>
                      <a:rPr lang="sv-SE" sz="1100" b="0" i="1">
                        <a:latin typeface="Cambria Math" panose="02040503050406030204" pitchFamily="18" charset="0"/>
                        <a:ea typeface="Cambria Math" panose="02040503050406030204" pitchFamily="18" charset="0"/>
                      </a:rPr>
                      <m:t>× </m:t>
                    </m:r>
                    <m:rad>
                      <m:radPr>
                        <m:ctrlPr>
                          <a:rPr lang="sv-SE" sz="1100" b="0" i="1">
                            <a:latin typeface="Cambria Math" panose="02040503050406030204" pitchFamily="18" charset="0"/>
                            <a:ea typeface="Cambria Math" panose="02040503050406030204" pitchFamily="18" charset="0"/>
                          </a:rPr>
                        </m:ctrlPr>
                      </m:radPr>
                      <m:deg>
                        <m:r>
                          <a:rPr lang="sv-SE" sz="1100">
                            <a:latin typeface="Cambria Math" panose="02040503050406030204" pitchFamily="18" charset="0"/>
                          </a:rPr>
                          <m:t>3</m:t>
                        </m:r>
                      </m:deg>
                      <m:e>
                        <m:r>
                          <a:rPr lang="sv-SE" sz="1100" b="0" i="1">
                            <a:latin typeface="Cambria Math" panose="02040503050406030204" pitchFamily="18" charset="0"/>
                          </a:rPr>
                          <m:t>𝑠𝑒𝑙𝑒𝑐𝑡𝑖𝑣𝑖𝑡𝑦</m:t>
                        </m:r>
                        <m:r>
                          <a:rPr lang="sv-SE" sz="1100" b="0" i="1">
                            <a:latin typeface="Cambria Math" panose="02040503050406030204" pitchFamily="18" charset="0"/>
                          </a:rPr>
                          <m:t> </m:t>
                        </m:r>
                        <m:r>
                          <a:rPr lang="sv-SE" sz="1100" b="0" i="1">
                            <a:latin typeface="Cambria Math" panose="02040503050406030204" pitchFamily="18" charset="0"/>
                          </a:rPr>
                          <m:t>𝑜𝑓</m:t>
                        </m:r>
                        <m:r>
                          <a:rPr lang="sv-SE" sz="1100" b="0" i="1">
                            <a:latin typeface="Cambria Math" panose="02040503050406030204" pitchFamily="18" charset="0"/>
                          </a:rPr>
                          <m:t> </m:t>
                        </m:r>
                        <m:r>
                          <a:rPr lang="sv-SE" sz="1100" b="0" i="1">
                            <a:latin typeface="Cambria Math" panose="02040503050406030204" pitchFamily="18" charset="0"/>
                          </a:rPr>
                          <m:t>𝑡h𝑖𝑟𝑑</m:t>
                        </m:r>
                        <m:r>
                          <a:rPr lang="sv-SE" sz="1100" b="0" i="1">
                            <a:latin typeface="Cambria Math" panose="02040503050406030204" pitchFamily="18" charset="0"/>
                          </a:rPr>
                          <m:t> </m:t>
                        </m:r>
                        <m:r>
                          <a:rPr lang="sv-SE" sz="1100" b="0" i="1">
                            <a:latin typeface="Cambria Math" panose="02040503050406030204" pitchFamily="18" charset="0"/>
                          </a:rPr>
                          <m:t>𝑚𝑜𝑠𝑡</m:t>
                        </m:r>
                        <m:r>
                          <a:rPr lang="sv-SE" sz="1100" b="0" i="1">
                            <a:latin typeface="Cambria Math" panose="02040503050406030204" pitchFamily="18" charset="0"/>
                          </a:rPr>
                          <m:t> </m:t>
                        </m:r>
                        <m:r>
                          <a:rPr lang="sv-SE" sz="1100" b="0" i="1">
                            <a:latin typeface="Cambria Math" panose="02040503050406030204" pitchFamily="18" charset="0"/>
                          </a:rPr>
                          <m:t>𝑠𝑒𝑙𝑒𝑐𝑡𝑖𝑣𝑒</m:t>
                        </m:r>
                        <m:r>
                          <a:rPr lang="sv-SE" sz="1100" b="0" i="1">
                            <a:latin typeface="Cambria Math" panose="02040503050406030204" pitchFamily="18" charset="0"/>
                          </a:rPr>
                          <m:t> </m:t>
                        </m:r>
                        <m:r>
                          <a:rPr lang="sv-SE" sz="1100" b="0" i="1">
                            <a:latin typeface="Cambria Math" panose="02040503050406030204" pitchFamily="18" charset="0"/>
                          </a:rPr>
                          <m:t>𝑝𝑟𝑒𝑑𝑖𝑐𝑎𝑡𝑒</m:t>
                        </m:r>
                      </m:e>
                    </m:rad>
                  </m:oMath>
                </a14:m>
                <a:endParaRPr lang="sv-SE" sz="1100" dirty="0"/>
              </a:p>
              <a:p>
                <a:pPr lvl="1"/>
                <a:r>
                  <a:rPr lang="sv-SE" sz="1100" dirty="0" err="1"/>
                  <a:t>Exponential</a:t>
                </a:r>
                <a:r>
                  <a:rPr lang="sv-SE" sz="1100" dirty="0"/>
                  <a:t> </a:t>
                </a:r>
                <a:r>
                  <a:rPr lang="sv-SE" sz="1100" dirty="0" err="1"/>
                  <a:t>backoff</a:t>
                </a:r>
                <a:endParaRPr lang="sv-SE" sz="1100" dirty="0"/>
              </a:p>
              <a:p>
                <a:r>
                  <a:rPr lang="sv-SE" sz="1100" dirty="0"/>
                  <a:t>In </a:t>
                </a:r>
                <a:r>
                  <a:rPr lang="sv-SE" sz="1100" dirty="0" err="1"/>
                  <a:t>our</a:t>
                </a:r>
                <a:r>
                  <a:rPr lang="sv-SE" sz="1100" dirty="0"/>
                  <a:t> Toyota </a:t>
                </a:r>
                <a:r>
                  <a:rPr lang="sv-SE" sz="1100" dirty="0" err="1"/>
                  <a:t>example</a:t>
                </a:r>
                <a:endParaRPr lang="sv-SE" sz="1100" dirty="0"/>
              </a:p>
              <a:p>
                <a:pPr lvl="1"/>
                <a:r>
                  <a:rPr lang="sv-SE" sz="1100" dirty="0"/>
                  <a:t>9.308% </a:t>
                </a:r>
                <a:r>
                  <a:rPr lang="sv-SE" sz="1100" dirty="0" err="1"/>
                  <a:t>it’s</a:t>
                </a:r>
                <a:r>
                  <a:rPr lang="sv-SE" sz="1100" dirty="0"/>
                  <a:t> a Toyota. 24.987% </a:t>
                </a:r>
                <a:r>
                  <a:rPr lang="sv-SE" sz="1100" dirty="0" err="1"/>
                  <a:t>it’s</a:t>
                </a:r>
                <a:r>
                  <a:rPr lang="sv-SE" sz="1100" dirty="0"/>
                  <a:t> a </a:t>
                </a:r>
                <a:r>
                  <a:rPr lang="sv-SE" sz="1100" dirty="0" err="1"/>
                  <a:t>blue</a:t>
                </a:r>
                <a:r>
                  <a:rPr lang="sv-SE" sz="1100" dirty="0"/>
                  <a:t> </a:t>
                </a:r>
                <a:r>
                  <a:rPr lang="sv-SE" sz="1100" dirty="0" err="1"/>
                  <a:t>car</a:t>
                </a:r>
                <a:r>
                  <a:rPr lang="sv-SE" sz="1100" dirty="0"/>
                  <a:t>.</a:t>
                </a:r>
              </a:p>
              <a:p>
                <a:pPr lvl="1"/>
                <a:r>
                  <a:rPr lang="sv-SE" sz="1100" dirty="0"/>
                  <a:t>9.308% x SQLR(24.987%) = 4.653% </a:t>
                </a:r>
                <a:r>
                  <a:rPr lang="sv-SE" sz="1100" dirty="0" err="1"/>
                  <a:t>it’s</a:t>
                </a:r>
                <a:r>
                  <a:rPr lang="sv-SE" sz="1100" dirty="0"/>
                  <a:t> a </a:t>
                </a:r>
                <a:r>
                  <a:rPr lang="sv-SE" sz="1100" dirty="0" err="1"/>
                  <a:t>Blue</a:t>
                </a:r>
                <a:r>
                  <a:rPr lang="sv-SE" sz="1100" dirty="0"/>
                  <a:t> Toyota.</a:t>
                </a:r>
              </a:p>
              <a:p>
                <a:pPr lvl="1"/>
                <a:r>
                  <a:rPr lang="sv-SE" sz="1100" dirty="0" err="1"/>
                  <a:t>We</a:t>
                </a:r>
                <a:r>
                  <a:rPr lang="sv-SE" sz="1100" dirty="0"/>
                  <a:t> </a:t>
                </a:r>
                <a:r>
                  <a:rPr lang="sv-SE" sz="1100" dirty="0" err="1"/>
                  <a:t>have</a:t>
                </a:r>
                <a:r>
                  <a:rPr lang="sv-SE" sz="1100" dirty="0"/>
                  <a:t> 5049331 </a:t>
                </a:r>
                <a:r>
                  <a:rPr lang="sv-SE" sz="1100" dirty="0" err="1"/>
                  <a:t>cars</a:t>
                </a:r>
                <a:r>
                  <a:rPr lang="sv-SE" sz="1100" dirty="0"/>
                  <a:t>. 4.653% </a:t>
                </a:r>
                <a:r>
                  <a:rPr lang="sv-SE" sz="1100" dirty="0" err="1"/>
                  <a:t>of</a:t>
                </a:r>
                <a:r>
                  <a:rPr lang="sv-SE" sz="1100" dirty="0"/>
                  <a:t> 5049331 = 345,935 </a:t>
                </a:r>
                <a:r>
                  <a:rPr lang="sv-SE" sz="1100" dirty="0" err="1"/>
                  <a:t>Blue</a:t>
                </a:r>
                <a:r>
                  <a:rPr lang="sv-SE" sz="1100" dirty="0"/>
                  <a:t> Toyota</a:t>
                </a:r>
              </a:p>
            </p:txBody>
          </p:sp>
        </mc:Choice>
        <mc:Fallback>
          <p:sp>
            <p:nvSpPr>
              <p:cNvPr id="3" name="Platshållare för innehåll 2">
                <a:extLst>
                  <a:ext uri="{FF2B5EF4-FFF2-40B4-BE49-F238E27FC236}">
                    <a16:creationId xmlns:a16="http://schemas.microsoft.com/office/drawing/2014/main" id="{881F6D1E-4A48-4545-364F-002446006033}"/>
                  </a:ext>
                </a:extLst>
              </p:cNvPr>
              <p:cNvSpPr>
                <a:spLocks noGrp="1" noRot="1" noChangeAspect="1" noMove="1" noResize="1" noEditPoints="1" noAdjustHandles="1" noChangeArrowheads="1" noChangeShapeType="1" noTextEdit="1"/>
              </p:cNvSpPr>
              <p:nvPr>
                <p:ph idx="1"/>
              </p:nvPr>
            </p:nvSpPr>
            <p:spPr>
              <a:xfrm>
                <a:off x="6586415" y="723153"/>
                <a:ext cx="4555782" cy="5392482"/>
              </a:xfrm>
              <a:blipFill>
                <a:blip r:embed="rId4"/>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40239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06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2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n bild som visar blå, mönster, Electric blue, ljus&#10;&#10;Automatiskt genererad beskrivning">
            <a:extLst>
              <a:ext uri="{FF2B5EF4-FFF2-40B4-BE49-F238E27FC236}">
                <a16:creationId xmlns:a16="http://schemas.microsoft.com/office/drawing/2014/main" id="{E0E28347-1291-890B-5F8C-38283EE394C6}"/>
              </a:ext>
            </a:extLst>
          </p:cNvPr>
          <p:cNvPicPr>
            <a:picLocks noChangeAspect="1"/>
          </p:cNvPicPr>
          <p:nvPr/>
        </p:nvPicPr>
        <p:blipFill rotWithShape="1">
          <a:blip r:embed="rId2"/>
          <a:srcRect t="6235" r="9091" b="17156"/>
          <a:stretch/>
        </p:blipFill>
        <p:spPr>
          <a:xfrm>
            <a:off x="20" y="10"/>
            <a:ext cx="12191980" cy="6857990"/>
          </a:xfrm>
          <a:prstGeom prst="rect">
            <a:avLst/>
          </a:prstGeom>
        </p:spPr>
      </p:pic>
      <p:sp>
        <p:nvSpPr>
          <p:cNvPr id="19"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045B2333-661A-5B4A-610F-59DC77E3482E}"/>
              </a:ext>
            </a:extLst>
          </p:cNvPr>
          <p:cNvSpPr>
            <a:spLocks noGrp="1"/>
          </p:cNvSpPr>
          <p:nvPr>
            <p:ph type="title"/>
          </p:nvPr>
        </p:nvSpPr>
        <p:spPr>
          <a:xfrm>
            <a:off x="838200" y="365125"/>
            <a:ext cx="10515600" cy="1325563"/>
          </a:xfrm>
        </p:spPr>
        <p:txBody>
          <a:bodyPr>
            <a:normAutofit/>
          </a:bodyPr>
          <a:lstStyle/>
          <a:p>
            <a:r>
              <a:rPr lang="sv-SE"/>
              <a:t>But wait, there’s more</a:t>
            </a:r>
            <a:endParaRPr lang="sv-SE" dirty="0"/>
          </a:p>
        </p:txBody>
      </p:sp>
      <p:graphicFrame>
        <p:nvGraphicFramePr>
          <p:cNvPr id="5" name="Platshållare för innehåll 2">
            <a:extLst>
              <a:ext uri="{FF2B5EF4-FFF2-40B4-BE49-F238E27FC236}">
                <a16:creationId xmlns:a16="http://schemas.microsoft.com/office/drawing/2014/main" id="{9DBBA4E2-B6B6-FD91-E6B9-BA91977484C1}"/>
              </a:ext>
            </a:extLst>
          </p:cNvPr>
          <p:cNvGraphicFramePr>
            <a:graphicFrameLocks noGrp="1"/>
          </p:cNvGraphicFramePr>
          <p:nvPr>
            <p:ph idx="1"/>
            <p:extLst>
              <p:ext uri="{D42A27DB-BD31-4B8C-83A1-F6EECF244321}">
                <p14:modId xmlns:p14="http://schemas.microsoft.com/office/powerpoint/2010/main" val="350575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36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A9CD34C-B9CC-C638-C790-01B465FA8B5F}"/>
              </a:ext>
            </a:extLst>
          </p:cNvPr>
          <p:cNvSpPr>
            <a:spLocks noGrp="1"/>
          </p:cNvSpPr>
          <p:nvPr>
            <p:ph type="title"/>
          </p:nvPr>
        </p:nvSpPr>
        <p:spPr/>
        <p:txBody>
          <a:bodyPr/>
          <a:lstStyle/>
          <a:p>
            <a:r>
              <a:rPr lang="sv-SE" dirty="0" err="1"/>
              <a:t>What’s</a:t>
            </a:r>
            <a:r>
              <a:rPr lang="sv-SE" dirty="0"/>
              <a:t> the </a:t>
            </a:r>
            <a:r>
              <a:rPr lang="sv-SE" dirty="0" err="1"/>
              <a:t>cardinality</a:t>
            </a:r>
            <a:r>
              <a:rPr lang="sv-SE" dirty="0"/>
              <a:t> </a:t>
            </a:r>
            <a:r>
              <a:rPr lang="sv-SE" dirty="0" err="1"/>
              <a:t>of</a:t>
            </a:r>
            <a:r>
              <a:rPr lang="sv-SE" dirty="0"/>
              <a:t> the </a:t>
            </a:r>
            <a:r>
              <a:rPr lang="sv-SE" dirty="0" err="1"/>
              <a:t>combined</a:t>
            </a:r>
            <a:r>
              <a:rPr lang="sv-SE" dirty="0"/>
              <a:t> sets?</a:t>
            </a:r>
          </a:p>
        </p:txBody>
      </p:sp>
      <p:sp>
        <p:nvSpPr>
          <p:cNvPr id="3" name="Platshållare för innehåll 2">
            <a:extLst>
              <a:ext uri="{FF2B5EF4-FFF2-40B4-BE49-F238E27FC236}">
                <a16:creationId xmlns:a16="http://schemas.microsoft.com/office/drawing/2014/main" id="{1048C9A0-DC6D-DBEC-4F41-71909BBAF322}"/>
              </a:ext>
            </a:extLst>
          </p:cNvPr>
          <p:cNvSpPr>
            <a:spLocks noGrp="1"/>
          </p:cNvSpPr>
          <p:nvPr>
            <p:ph idx="1"/>
          </p:nvPr>
        </p:nvSpPr>
        <p:spPr/>
        <p:txBody>
          <a:bodyPr/>
          <a:lstStyle/>
          <a:p>
            <a:pPr marL="0" indent="0">
              <a:buNone/>
            </a:pPr>
            <a:endParaRPr lang="sv-SE"/>
          </a:p>
        </p:txBody>
      </p:sp>
    </p:spTree>
    <p:extLst>
      <p:ext uri="{BB962C8B-B14F-4D97-AF65-F5344CB8AC3E}">
        <p14:creationId xmlns:p14="http://schemas.microsoft.com/office/powerpoint/2010/main" val="398297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48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5153822" y="1010518"/>
            <a:ext cx="6553545" cy="484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12FAC574-1180-4B65-9CF1-D0E49FC7D40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Session Content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ruta 5">
            <a:extLst>
              <a:ext uri="{FF2B5EF4-FFF2-40B4-BE49-F238E27FC236}">
                <a16:creationId xmlns:a16="http://schemas.microsoft.com/office/drawing/2014/main" id="{9ADA0E53-5DF3-437D-8FA6-EEB4AF67DC9F}"/>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Introduction to Cardinality Estimation</a:t>
            </a:r>
          </a:p>
          <a:p>
            <a:pPr indent="-228600">
              <a:lnSpc>
                <a:spcPct val="90000"/>
              </a:lnSpc>
              <a:spcAft>
                <a:spcPts val="600"/>
              </a:spcAft>
              <a:buFont typeface="Arial" panose="020B0604020202020204" pitchFamily="34" charset="0"/>
              <a:buChar char="•"/>
            </a:pPr>
            <a:r>
              <a:rPr lang="en-US" sz="2200" dirty="0"/>
              <a:t>Methods for Cardinality Estimation</a:t>
            </a:r>
          </a:p>
          <a:p>
            <a:pPr lvl="1" indent="-228600">
              <a:lnSpc>
                <a:spcPct val="90000"/>
              </a:lnSpc>
              <a:spcAft>
                <a:spcPts val="600"/>
              </a:spcAft>
              <a:buFont typeface="Arial" panose="020B0604020202020204" pitchFamily="34" charset="0"/>
              <a:buChar char="•"/>
            </a:pPr>
            <a:r>
              <a:rPr lang="en-US" sz="2200" dirty="0"/>
              <a:t>Old-school (Pre SQL Server 2014)</a:t>
            </a:r>
          </a:p>
          <a:p>
            <a:pPr lvl="1" indent="-228600">
              <a:lnSpc>
                <a:spcPct val="90000"/>
              </a:lnSpc>
              <a:spcAft>
                <a:spcPts val="600"/>
              </a:spcAft>
              <a:buFont typeface="Arial" panose="020B0604020202020204" pitchFamily="34" charset="0"/>
              <a:buChar char="•"/>
            </a:pPr>
            <a:r>
              <a:rPr lang="en-US" sz="2200" dirty="0"/>
              <a:t>New-school (Up to SQL Server 2022)</a:t>
            </a:r>
          </a:p>
          <a:p>
            <a:pPr indent="-228600">
              <a:lnSpc>
                <a:spcPct val="90000"/>
              </a:lnSpc>
              <a:spcAft>
                <a:spcPts val="600"/>
              </a:spcAft>
              <a:buFont typeface="Arial" panose="020B0604020202020204" pitchFamily="34" charset="0"/>
              <a:buChar char="•"/>
            </a:pPr>
            <a:r>
              <a:rPr lang="en-US" sz="2200" dirty="0"/>
              <a:t>Get into the head of SQL Server</a:t>
            </a:r>
          </a:p>
        </p:txBody>
      </p:sp>
      <p:pic>
        <p:nvPicPr>
          <p:cNvPr id="5" name="Platshållare för innehåll 4">
            <a:extLst>
              <a:ext uri="{FF2B5EF4-FFF2-40B4-BE49-F238E27FC236}">
                <a16:creationId xmlns:a16="http://schemas.microsoft.com/office/drawing/2014/main" id="{906585C0-B1E7-4244-9B77-FCCF335E4E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476" r="-1" b="1597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17142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EC31-E066-4E62-BAAB-C170893FFE25}"/>
              </a:ext>
            </a:extLst>
          </p:cNvPr>
          <p:cNvSpPr>
            <a:spLocks noGrp="1"/>
          </p:cNvSpPr>
          <p:nvPr>
            <p:ph type="ctrTitle"/>
          </p:nvPr>
        </p:nvSpPr>
        <p:spPr>
          <a:xfrm>
            <a:off x="4269917" y="0"/>
            <a:ext cx="7040340" cy="1646302"/>
          </a:xfrm>
        </p:spPr>
        <p:txBody>
          <a:bodyPr/>
          <a:lstStyle/>
          <a:p>
            <a:r>
              <a:rPr lang="en-US" sz="3200" dirty="0"/>
              <a:t>Magnus Ahlkvist</a:t>
            </a:r>
          </a:p>
        </p:txBody>
      </p:sp>
      <p:sp>
        <p:nvSpPr>
          <p:cNvPr id="3" name="Subtitle 2">
            <a:extLst>
              <a:ext uri="{FF2B5EF4-FFF2-40B4-BE49-F238E27FC236}">
                <a16:creationId xmlns:a16="http://schemas.microsoft.com/office/drawing/2014/main" id="{FB9B0E28-205D-4B8D-B72F-75D77CF2161D}"/>
              </a:ext>
            </a:extLst>
          </p:cNvPr>
          <p:cNvSpPr>
            <a:spLocks noGrp="1"/>
          </p:cNvSpPr>
          <p:nvPr>
            <p:ph type="subTitle" idx="1"/>
          </p:nvPr>
        </p:nvSpPr>
        <p:spPr>
          <a:xfrm>
            <a:off x="4269917" y="2115127"/>
            <a:ext cx="5004086" cy="4267200"/>
          </a:xfrm>
        </p:spPr>
        <p:txBody>
          <a:bodyPr>
            <a:normAutofit/>
          </a:bodyPr>
          <a:lstStyle/>
          <a:p>
            <a:r>
              <a:rPr lang="en-US" dirty="0" err="1"/>
              <a:t>Transmokopter</a:t>
            </a:r>
            <a:r>
              <a:rPr lang="en-US" dirty="0"/>
              <a:t> SQL AB – SQL Server Specialist</a:t>
            </a:r>
          </a:p>
          <a:p>
            <a:r>
              <a:rPr lang="en-US" dirty="0"/>
              <a:t>Swede</a:t>
            </a:r>
          </a:p>
          <a:p>
            <a:r>
              <a:rPr lang="en-US" dirty="0"/>
              <a:t>MVP Data Platform, MCT</a:t>
            </a:r>
          </a:p>
          <a:p>
            <a:endParaRPr lang="en-US" dirty="0"/>
          </a:p>
          <a:p>
            <a:r>
              <a:rPr lang="en-US" dirty="0"/>
              <a:t>github.com/</a:t>
            </a:r>
            <a:r>
              <a:rPr lang="en-US" dirty="0" err="1"/>
              <a:t>transmokopter</a:t>
            </a:r>
            <a:endParaRPr lang="en-US" dirty="0"/>
          </a:p>
          <a:p>
            <a:r>
              <a:rPr lang="en-US" dirty="0"/>
              <a:t>@Transmokopter on Twitter</a:t>
            </a:r>
          </a:p>
        </p:txBody>
      </p:sp>
      <p:pic>
        <p:nvPicPr>
          <p:cNvPr id="5" name="Picture 4" descr="A picture containing person, looking, cellphone, phone&#10;&#10;Description automatically generated">
            <a:extLst>
              <a:ext uri="{FF2B5EF4-FFF2-40B4-BE49-F238E27FC236}">
                <a16:creationId xmlns:a16="http://schemas.microsoft.com/office/drawing/2014/main" id="{099A75BC-ED83-4232-8CE1-447DBDA9BC2E}"/>
              </a:ext>
            </a:extLst>
          </p:cNvPr>
          <p:cNvPicPr>
            <a:picLocks noChangeAspect="1"/>
          </p:cNvPicPr>
          <p:nvPr/>
        </p:nvPicPr>
        <p:blipFill rotWithShape="1">
          <a:blip r:embed="rId2"/>
          <a:srcRect l="40596"/>
          <a:stretch/>
        </p:blipFill>
        <p:spPr>
          <a:xfrm>
            <a:off x="0" y="0"/>
            <a:ext cx="4269917" cy="6858000"/>
          </a:xfrm>
          <a:prstGeom prst="rect">
            <a:avLst/>
          </a:prstGeom>
        </p:spPr>
      </p:pic>
    </p:spTree>
    <p:extLst>
      <p:ext uri="{BB962C8B-B14F-4D97-AF65-F5344CB8AC3E}">
        <p14:creationId xmlns:p14="http://schemas.microsoft.com/office/powerpoint/2010/main" val="184718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DEFA71E8-9D98-4F5A-AF92-82447D6C17E4}"/>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Introduction to Cardinality Estimation</a:t>
            </a:r>
          </a:p>
        </p:txBody>
      </p:sp>
      <p:pic>
        <p:nvPicPr>
          <p:cNvPr id="5" name="Platshållare för innehåll 4" descr="En bild som visar katt, inomhus, däggdjur, person&#10;&#10;Automatiskt genererad beskrivning">
            <a:extLst>
              <a:ext uri="{FF2B5EF4-FFF2-40B4-BE49-F238E27FC236}">
                <a16:creationId xmlns:a16="http://schemas.microsoft.com/office/drawing/2014/main" id="{DE220569-D876-4870-83E5-8FB33974D7DD}"/>
              </a:ext>
            </a:extLst>
          </p:cNvPr>
          <p:cNvPicPr>
            <a:picLocks noChangeAspect="1"/>
          </p:cNvPicPr>
          <p:nvPr/>
        </p:nvPicPr>
        <p:blipFill rotWithShape="1">
          <a:blip r:embed="rId2">
            <a:extLst>
              <a:ext uri="{28A0092B-C50C-407E-A947-70E740481C1C}">
                <a14:useLocalDpi xmlns:a14="http://schemas.microsoft.com/office/drawing/2010/main" val="0"/>
              </a:ext>
            </a:extLst>
          </a:blip>
          <a:srcRect r="2" b="31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527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74B0B56-4DED-BBC2-B703-1E636F942AE4}"/>
              </a:ext>
            </a:extLst>
          </p:cNvPr>
          <p:cNvSpPr>
            <a:spLocks noGrp="1"/>
          </p:cNvSpPr>
          <p:nvPr>
            <p:ph type="title"/>
          </p:nvPr>
        </p:nvSpPr>
        <p:spPr>
          <a:xfrm>
            <a:off x="630936" y="640080"/>
            <a:ext cx="4818888" cy="1481328"/>
          </a:xfrm>
        </p:spPr>
        <p:txBody>
          <a:bodyPr anchor="b">
            <a:normAutofit/>
          </a:bodyPr>
          <a:lstStyle/>
          <a:p>
            <a:r>
              <a:rPr lang="sv-SE" sz="4200"/>
              <a:t>The basics, statistics and histograms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6CD17162-D132-886A-1D6C-92684D0F5853}"/>
              </a:ext>
            </a:extLst>
          </p:cNvPr>
          <p:cNvSpPr>
            <a:spLocks noGrp="1"/>
          </p:cNvSpPr>
          <p:nvPr>
            <p:ph idx="1"/>
          </p:nvPr>
        </p:nvSpPr>
        <p:spPr>
          <a:xfrm>
            <a:off x="630936" y="2660904"/>
            <a:ext cx="4818888" cy="3547872"/>
          </a:xfrm>
        </p:spPr>
        <p:txBody>
          <a:bodyPr anchor="t">
            <a:normAutofit fontScale="85000" lnSpcReduction="20000"/>
          </a:bodyPr>
          <a:lstStyle/>
          <a:p>
            <a:r>
              <a:rPr lang="sv-SE" sz="2200" dirty="0" err="1"/>
              <a:t>Sql</a:t>
            </a:r>
            <a:r>
              <a:rPr lang="sv-SE" sz="2200" dirty="0"/>
              <a:t> Server </a:t>
            </a:r>
            <a:r>
              <a:rPr lang="sv-SE" sz="2200" dirty="0" err="1"/>
              <a:t>uses</a:t>
            </a:r>
            <a:r>
              <a:rPr lang="sv-SE" sz="2200" dirty="0"/>
              <a:t> </a:t>
            </a:r>
            <a:r>
              <a:rPr lang="sv-SE" sz="2200" dirty="0" err="1"/>
              <a:t>statistics</a:t>
            </a:r>
            <a:r>
              <a:rPr lang="sv-SE" sz="2200" dirty="0"/>
              <a:t> to </a:t>
            </a:r>
            <a:r>
              <a:rPr lang="sv-SE" sz="2200" dirty="0" err="1"/>
              <a:t>figure</a:t>
            </a:r>
            <a:r>
              <a:rPr lang="sv-SE" sz="2200" dirty="0"/>
              <a:t> </a:t>
            </a:r>
            <a:r>
              <a:rPr lang="sv-SE" sz="2200" dirty="0" err="1"/>
              <a:t>out</a:t>
            </a:r>
            <a:r>
              <a:rPr lang="sv-SE" sz="2200" dirty="0"/>
              <a:t> </a:t>
            </a:r>
            <a:r>
              <a:rPr lang="sv-SE" sz="2200" dirty="0" err="1"/>
              <a:t>how</a:t>
            </a:r>
            <a:r>
              <a:rPr lang="sv-SE" sz="2200" dirty="0"/>
              <a:t> </a:t>
            </a:r>
            <a:r>
              <a:rPr lang="sv-SE" sz="2200" dirty="0" err="1"/>
              <a:t>many</a:t>
            </a:r>
            <a:r>
              <a:rPr lang="sv-SE" sz="2200" dirty="0"/>
              <a:t> </a:t>
            </a:r>
            <a:r>
              <a:rPr lang="sv-SE" sz="2200" dirty="0" err="1"/>
              <a:t>rows</a:t>
            </a:r>
            <a:r>
              <a:rPr lang="sv-SE" sz="2200" dirty="0"/>
              <a:t> </a:t>
            </a:r>
            <a:r>
              <a:rPr lang="sv-SE" sz="2200" dirty="0" err="1"/>
              <a:t>are</a:t>
            </a:r>
            <a:r>
              <a:rPr lang="sv-SE" sz="2200" dirty="0"/>
              <a:t> </a:t>
            </a:r>
            <a:r>
              <a:rPr lang="sv-SE" sz="2200" dirty="0" err="1"/>
              <a:t>returned</a:t>
            </a:r>
            <a:r>
              <a:rPr lang="sv-SE" sz="2200" dirty="0"/>
              <a:t> from different operators</a:t>
            </a:r>
          </a:p>
          <a:p>
            <a:r>
              <a:rPr lang="sv-SE" sz="2200" dirty="0" err="1"/>
              <a:t>Statistics</a:t>
            </a:r>
            <a:r>
              <a:rPr lang="sv-SE" sz="2200" dirty="0"/>
              <a:t> </a:t>
            </a:r>
            <a:r>
              <a:rPr lang="sv-SE" sz="2200" dirty="0" err="1"/>
              <a:t>are</a:t>
            </a:r>
            <a:r>
              <a:rPr lang="sv-SE" sz="2200" dirty="0"/>
              <a:t> </a:t>
            </a:r>
            <a:r>
              <a:rPr lang="sv-SE" sz="2200" dirty="0" err="1"/>
              <a:t>stored</a:t>
            </a:r>
            <a:r>
              <a:rPr lang="sv-SE" sz="2200" dirty="0"/>
              <a:t> in histograms (</a:t>
            </a:r>
            <a:r>
              <a:rPr lang="sv-SE" sz="2200" dirty="0" err="1"/>
              <a:t>think</a:t>
            </a:r>
            <a:r>
              <a:rPr lang="sv-SE" sz="2200" dirty="0"/>
              <a:t> </a:t>
            </a:r>
            <a:r>
              <a:rPr lang="sv-SE" sz="2200" dirty="0" err="1"/>
              <a:t>of</a:t>
            </a:r>
            <a:r>
              <a:rPr lang="sv-SE" sz="2200" dirty="0"/>
              <a:t> </a:t>
            </a:r>
            <a:r>
              <a:rPr lang="sv-SE" sz="2200" dirty="0" err="1"/>
              <a:t>tables</a:t>
            </a:r>
            <a:r>
              <a:rPr lang="sv-SE" sz="2200" dirty="0"/>
              <a:t>, </a:t>
            </a:r>
            <a:r>
              <a:rPr lang="sv-SE" sz="2200" dirty="0" err="1"/>
              <a:t>they</a:t>
            </a:r>
            <a:r>
              <a:rPr lang="sv-SE" sz="2200" dirty="0"/>
              <a:t> </a:t>
            </a:r>
            <a:r>
              <a:rPr lang="sv-SE" sz="2200" dirty="0" err="1"/>
              <a:t>really</a:t>
            </a:r>
            <a:r>
              <a:rPr lang="sv-SE" sz="2200" dirty="0"/>
              <a:t> </a:t>
            </a:r>
            <a:r>
              <a:rPr lang="sv-SE" sz="2200" dirty="0" err="1"/>
              <a:t>are</a:t>
            </a:r>
            <a:r>
              <a:rPr lang="sv-SE" sz="2200" dirty="0"/>
              <a:t>)</a:t>
            </a:r>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’Renault’;</a:t>
            </a:r>
          </a:p>
          <a:p>
            <a:pPr lvl="1"/>
            <a:r>
              <a:rPr lang="sv-SE" sz="1800" dirty="0"/>
              <a:t>Renault is in the histogram. SQL Server </a:t>
            </a:r>
            <a:r>
              <a:rPr lang="sv-SE" sz="1800" dirty="0" err="1"/>
              <a:t>will</a:t>
            </a:r>
            <a:r>
              <a:rPr lang="sv-SE" sz="1800" dirty="0"/>
              <a:t> </a:t>
            </a:r>
            <a:r>
              <a:rPr lang="sv-SE" sz="1800" dirty="0" err="1"/>
              <a:t>estimate</a:t>
            </a:r>
            <a:r>
              <a:rPr lang="sv-SE" sz="1800" dirty="0"/>
              <a:t> 274733 </a:t>
            </a:r>
            <a:r>
              <a:rPr lang="sv-SE" sz="1800" dirty="0" err="1"/>
              <a:t>rows</a:t>
            </a:r>
            <a:endParaRPr lang="sv-SE" sz="1800" dirty="0"/>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’SAAB’;</a:t>
            </a:r>
          </a:p>
          <a:p>
            <a:pPr lvl="1"/>
            <a:r>
              <a:rPr lang="sv-SE" sz="2000" dirty="0"/>
              <a:t>Saab is not in the histogram. SQL Server </a:t>
            </a:r>
            <a:r>
              <a:rPr lang="sv-SE" sz="2000" dirty="0" err="1"/>
              <a:t>will</a:t>
            </a:r>
            <a:r>
              <a:rPr lang="sv-SE" sz="2000" dirty="0"/>
              <a:t> look at Toyota and AVG_RANGE_ROWS and </a:t>
            </a:r>
            <a:r>
              <a:rPr lang="sv-SE" sz="2000" dirty="0" err="1"/>
              <a:t>estimate</a:t>
            </a:r>
            <a:r>
              <a:rPr lang="sv-SE" sz="2000" dirty="0"/>
              <a:t> 1 </a:t>
            </a:r>
            <a:r>
              <a:rPr lang="sv-SE" sz="2000" dirty="0" err="1"/>
              <a:t>row</a:t>
            </a:r>
            <a:r>
              <a:rPr lang="sv-SE" sz="2000" dirty="0"/>
              <a:t>.</a:t>
            </a:r>
            <a:endParaRPr lang="sv-SE" sz="1800" dirty="0"/>
          </a:p>
          <a:p>
            <a:pPr marL="0" indent="0">
              <a:buNone/>
            </a:pPr>
            <a:endParaRPr lang="sv-SE" sz="2200" dirty="0"/>
          </a:p>
        </p:txBody>
      </p:sp>
      <p:pic>
        <p:nvPicPr>
          <p:cNvPr id="5" name="Bildobjekt 4" descr="En bild som visar text, skärmbild, nummer, Teckensnitt&#10;&#10;Automatiskt genererad beskrivning">
            <a:extLst>
              <a:ext uri="{FF2B5EF4-FFF2-40B4-BE49-F238E27FC236}">
                <a16:creationId xmlns:a16="http://schemas.microsoft.com/office/drawing/2014/main" id="{FD785828-B652-7E8B-323B-D136B964E569}"/>
              </a:ext>
            </a:extLst>
          </p:cNvPr>
          <p:cNvPicPr>
            <a:picLocks noChangeAspect="1"/>
          </p:cNvPicPr>
          <p:nvPr/>
        </p:nvPicPr>
        <p:blipFill>
          <a:blip r:embed="rId2"/>
          <a:stretch>
            <a:fillRect/>
          </a:stretch>
        </p:blipFill>
        <p:spPr>
          <a:xfrm>
            <a:off x="6099048" y="1922248"/>
            <a:ext cx="5458968" cy="3013504"/>
          </a:xfrm>
          <a:prstGeom prst="rect">
            <a:avLst/>
          </a:prstGeom>
        </p:spPr>
      </p:pic>
    </p:spTree>
    <p:extLst>
      <p:ext uri="{BB962C8B-B14F-4D97-AF65-F5344CB8AC3E}">
        <p14:creationId xmlns:p14="http://schemas.microsoft.com/office/powerpoint/2010/main" val="42453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F25DDDE-2E70-E663-E8A2-0250D76856B7}"/>
              </a:ext>
            </a:extLst>
          </p:cNvPr>
          <p:cNvSpPr>
            <a:spLocks noGrp="1"/>
          </p:cNvSpPr>
          <p:nvPr>
            <p:ph type="title"/>
          </p:nvPr>
        </p:nvSpPr>
        <p:spPr>
          <a:xfrm>
            <a:off x="838199" y="1068891"/>
            <a:ext cx="4259731" cy="1985085"/>
          </a:xfrm>
        </p:spPr>
        <p:txBody>
          <a:bodyPr anchor="b">
            <a:normAutofit/>
          </a:bodyPr>
          <a:lstStyle/>
          <a:p>
            <a:pPr algn="ctr"/>
            <a:r>
              <a:rPr lang="sv-SE" dirty="0" err="1"/>
              <a:t>There’s</a:t>
            </a:r>
            <a:r>
              <a:rPr lang="sv-SE" dirty="0"/>
              <a:t> </a:t>
            </a:r>
            <a:r>
              <a:rPr lang="sv-SE" dirty="0" err="1"/>
              <a:t>more</a:t>
            </a:r>
            <a:r>
              <a:rPr lang="sv-SE" dirty="0"/>
              <a:t> to </a:t>
            </a:r>
            <a:r>
              <a:rPr lang="sv-SE" dirty="0" err="1"/>
              <a:t>statistics</a:t>
            </a:r>
            <a:r>
              <a:rPr lang="sv-SE" dirty="0"/>
              <a:t>: </a:t>
            </a:r>
            <a:r>
              <a:rPr lang="sv-SE" dirty="0" err="1"/>
              <a:t>Density</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Bildobjekt 4" descr="En bild som visar text, skärmbild, Teckensnitt, linje&#10;&#10;Automatiskt genererad beskrivning">
            <a:extLst>
              <a:ext uri="{FF2B5EF4-FFF2-40B4-BE49-F238E27FC236}">
                <a16:creationId xmlns:a16="http://schemas.microsoft.com/office/drawing/2014/main" id="{09E9E186-D211-90D3-505F-76FD83087AA0}"/>
              </a:ext>
            </a:extLst>
          </p:cNvPr>
          <p:cNvPicPr>
            <a:picLocks noChangeAspect="1"/>
          </p:cNvPicPr>
          <p:nvPr/>
        </p:nvPicPr>
        <p:blipFill>
          <a:blip r:embed="rId2"/>
          <a:stretch>
            <a:fillRect/>
          </a:stretch>
        </p:blipFill>
        <p:spPr>
          <a:xfrm>
            <a:off x="1049617" y="4316861"/>
            <a:ext cx="3836894" cy="928098"/>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467F8F08-CB7B-34B3-5119-0F4E703DF7A6}"/>
              </a:ext>
            </a:extLst>
          </p:cNvPr>
          <p:cNvSpPr>
            <a:spLocks noGrp="1"/>
          </p:cNvSpPr>
          <p:nvPr>
            <p:ph idx="1"/>
          </p:nvPr>
        </p:nvSpPr>
        <p:spPr>
          <a:xfrm>
            <a:off x="6586415" y="723153"/>
            <a:ext cx="4555782" cy="5392482"/>
          </a:xfrm>
        </p:spPr>
        <p:txBody>
          <a:bodyPr anchor="ctr">
            <a:normAutofit/>
          </a:bodyPr>
          <a:lstStyle/>
          <a:p>
            <a:r>
              <a:rPr lang="sv-SE" sz="2000" dirty="0"/>
              <a:t>Histograms </a:t>
            </a:r>
            <a:r>
              <a:rPr lang="sv-SE" sz="2000" dirty="0" err="1"/>
              <a:t>are</a:t>
            </a:r>
            <a:r>
              <a:rPr lang="sv-SE" sz="2000" dirty="0"/>
              <a:t> </a:t>
            </a:r>
            <a:r>
              <a:rPr lang="sv-SE" sz="2000" dirty="0" err="1"/>
              <a:t>only</a:t>
            </a:r>
            <a:r>
              <a:rPr lang="sv-SE" sz="2000" dirty="0"/>
              <a:t> </a:t>
            </a:r>
            <a:r>
              <a:rPr lang="sv-SE" sz="2000" dirty="0" err="1"/>
              <a:t>created</a:t>
            </a:r>
            <a:r>
              <a:rPr lang="sv-SE" sz="2000" dirty="0"/>
              <a:t> on leading </a:t>
            </a:r>
            <a:r>
              <a:rPr lang="sv-SE" sz="2000" dirty="0" err="1"/>
              <a:t>columns</a:t>
            </a:r>
            <a:r>
              <a:rPr lang="sv-SE" sz="2000" dirty="0"/>
              <a:t>.</a:t>
            </a:r>
          </a:p>
          <a:p>
            <a:r>
              <a:rPr lang="sv-SE" sz="2000" dirty="0" err="1"/>
              <a:t>Imagine</a:t>
            </a:r>
            <a:r>
              <a:rPr lang="sv-SE" sz="2000" dirty="0"/>
              <a:t> </a:t>
            </a:r>
            <a:r>
              <a:rPr lang="sv-SE" sz="2000" dirty="0" err="1"/>
              <a:t>this</a:t>
            </a:r>
            <a:r>
              <a:rPr lang="sv-SE" sz="2000" dirty="0"/>
              <a:t> index:</a:t>
            </a:r>
          </a:p>
          <a:p>
            <a:pPr lvl="1"/>
            <a:r>
              <a:rPr lang="sv-SE" sz="2000" dirty="0">
                <a:latin typeface="Consolas" panose="020B0609020204030204" pitchFamily="49" charset="0"/>
              </a:rPr>
              <a:t>CREATE INDEX </a:t>
            </a:r>
            <a:r>
              <a:rPr lang="sv-SE" sz="2000" dirty="0" err="1">
                <a:latin typeface="Consolas" panose="020B0609020204030204" pitchFamily="49" charset="0"/>
              </a:rPr>
              <a:t>ix_Car_BrandName_Color</a:t>
            </a:r>
            <a:br>
              <a:rPr lang="sv-SE" sz="2000" dirty="0">
                <a:latin typeface="Consolas" panose="020B0609020204030204" pitchFamily="49" charset="0"/>
              </a:rPr>
            </a:br>
            <a:r>
              <a:rPr lang="sv-SE" sz="2000" dirty="0">
                <a:latin typeface="Consolas" panose="020B0609020204030204" pitchFamily="49" charset="0"/>
              </a:rPr>
              <a:t>ON </a:t>
            </a:r>
            <a:r>
              <a:rPr lang="sv-SE" sz="2000" dirty="0" err="1">
                <a:latin typeface="Consolas" panose="020B0609020204030204" pitchFamily="49" charset="0"/>
              </a:rPr>
              <a:t>dbo.Car</a:t>
            </a:r>
            <a:r>
              <a:rPr lang="sv-SE" sz="2000" dirty="0">
                <a:latin typeface="Consolas" panose="020B0609020204030204" pitchFamily="49" charset="0"/>
              </a:rPr>
              <a:t> (</a:t>
            </a:r>
            <a:r>
              <a:rPr lang="sv-SE" sz="2000" dirty="0" err="1">
                <a:latin typeface="Consolas" panose="020B0609020204030204" pitchFamily="49" charset="0"/>
              </a:rPr>
              <a:t>BrandName</a:t>
            </a:r>
            <a:r>
              <a:rPr lang="sv-SE" sz="2000" dirty="0">
                <a:latin typeface="Consolas" panose="020B0609020204030204" pitchFamily="49" charset="0"/>
              </a:rPr>
              <a:t>, Color)</a:t>
            </a:r>
            <a:br>
              <a:rPr lang="sv-SE" sz="2000" dirty="0">
                <a:latin typeface="Consolas" panose="020B0609020204030204" pitchFamily="49" charset="0"/>
              </a:rPr>
            </a:br>
            <a:r>
              <a:rPr lang="sv-SE" sz="2000" dirty="0">
                <a:latin typeface="Consolas" panose="020B0609020204030204" pitchFamily="49" charset="0"/>
              </a:rPr>
              <a:t>WITH (DATA_COMPRESSION=PAGE);</a:t>
            </a:r>
          </a:p>
          <a:p>
            <a:r>
              <a:rPr lang="sv-SE" sz="2000" dirty="0" err="1"/>
              <a:t>Two</a:t>
            </a:r>
            <a:r>
              <a:rPr lang="sv-SE" sz="2000" dirty="0"/>
              <a:t> </a:t>
            </a:r>
            <a:r>
              <a:rPr lang="sv-SE" sz="2000" dirty="0" err="1"/>
              <a:t>key</a:t>
            </a:r>
            <a:r>
              <a:rPr lang="sv-SE" sz="2000" dirty="0"/>
              <a:t> </a:t>
            </a:r>
            <a:r>
              <a:rPr lang="sv-SE" sz="2000" dirty="0" err="1"/>
              <a:t>columns</a:t>
            </a:r>
            <a:r>
              <a:rPr lang="sv-SE" sz="2000" dirty="0"/>
              <a:t>. </a:t>
            </a:r>
            <a:r>
              <a:rPr lang="sv-SE" sz="2000" dirty="0" err="1"/>
              <a:t>How</a:t>
            </a:r>
            <a:r>
              <a:rPr lang="sv-SE" sz="2000" dirty="0"/>
              <a:t> to </a:t>
            </a:r>
            <a:r>
              <a:rPr lang="sv-SE" sz="2000" dirty="0" err="1"/>
              <a:t>figure</a:t>
            </a:r>
            <a:r>
              <a:rPr lang="sv-SE" sz="2000" dirty="0"/>
              <a:t> </a:t>
            </a:r>
            <a:r>
              <a:rPr lang="sv-SE" sz="2000" dirty="0" err="1"/>
              <a:t>out</a:t>
            </a:r>
            <a:r>
              <a:rPr lang="sv-SE" sz="2000" dirty="0"/>
              <a:t> </a:t>
            </a:r>
            <a:r>
              <a:rPr lang="sv-SE" sz="2000" dirty="0" err="1"/>
              <a:t>cardinality</a:t>
            </a:r>
            <a:r>
              <a:rPr lang="sv-SE" sz="2000" dirty="0"/>
              <a:t> </a:t>
            </a:r>
            <a:r>
              <a:rPr lang="sv-SE" sz="2000" dirty="0" err="1"/>
              <a:t>of</a:t>
            </a:r>
            <a:r>
              <a:rPr lang="sv-SE" sz="2000" dirty="0"/>
              <a:t> a combination </a:t>
            </a:r>
            <a:r>
              <a:rPr lang="sv-SE" sz="2000" dirty="0" err="1"/>
              <a:t>of</a:t>
            </a:r>
            <a:r>
              <a:rPr lang="sv-SE" sz="2000" dirty="0"/>
              <a:t> </a:t>
            </a:r>
            <a:r>
              <a:rPr lang="sv-SE" sz="2000" dirty="0" err="1"/>
              <a:t>these</a:t>
            </a:r>
            <a:r>
              <a:rPr lang="sv-SE" sz="2000" dirty="0"/>
              <a:t> </a:t>
            </a:r>
            <a:r>
              <a:rPr lang="sv-SE" sz="2000" dirty="0" err="1"/>
              <a:t>two</a:t>
            </a:r>
            <a:r>
              <a:rPr lang="sv-SE" sz="2000" dirty="0"/>
              <a:t>? Histogram </a:t>
            </a:r>
            <a:r>
              <a:rPr lang="sv-SE" sz="2000" dirty="0" err="1"/>
              <a:t>only</a:t>
            </a:r>
            <a:r>
              <a:rPr lang="sv-SE" sz="2000" dirty="0"/>
              <a:t> show </a:t>
            </a:r>
            <a:r>
              <a:rPr lang="sv-SE" sz="2000" dirty="0" err="1"/>
              <a:t>BrandName</a:t>
            </a:r>
            <a:r>
              <a:rPr lang="sv-SE" sz="2000" dirty="0"/>
              <a:t>, not Color.</a:t>
            </a:r>
          </a:p>
          <a:p>
            <a:r>
              <a:rPr lang="sv-SE" sz="2000" dirty="0" err="1"/>
              <a:t>Density</a:t>
            </a:r>
            <a:r>
              <a:rPr lang="sv-SE" sz="2000" dirty="0"/>
              <a:t> </a:t>
            </a:r>
            <a:r>
              <a:rPr lang="sv-SE" sz="2000" dirty="0" err="1"/>
              <a:t>Vector</a:t>
            </a:r>
            <a:r>
              <a:rPr lang="sv-SE" sz="2000" dirty="0"/>
              <a:t> </a:t>
            </a:r>
          </a:p>
          <a:p>
            <a:r>
              <a:rPr lang="sv-SE" sz="2000" dirty="0" err="1"/>
              <a:t>Density</a:t>
            </a:r>
            <a:r>
              <a:rPr lang="sv-SE" sz="2000" dirty="0"/>
              <a:t> = </a:t>
            </a:r>
            <a:r>
              <a:rPr lang="sv-SE" sz="2000" dirty="0" err="1"/>
              <a:t>Distinct</a:t>
            </a:r>
            <a:r>
              <a:rPr lang="sv-SE" sz="2000" dirty="0"/>
              <a:t> combinations / total </a:t>
            </a:r>
            <a:r>
              <a:rPr lang="sv-SE" sz="2000" dirty="0" err="1"/>
              <a:t>number</a:t>
            </a:r>
            <a:r>
              <a:rPr lang="sv-SE" sz="2000" dirty="0"/>
              <a:t> </a:t>
            </a:r>
            <a:r>
              <a:rPr lang="sv-SE" sz="2000" dirty="0" err="1"/>
              <a:t>of</a:t>
            </a:r>
            <a:r>
              <a:rPr lang="sv-SE" sz="2000" dirty="0"/>
              <a:t> </a:t>
            </a:r>
            <a:r>
              <a:rPr lang="sv-SE" sz="2000" dirty="0" err="1"/>
              <a:t>rows</a:t>
            </a:r>
            <a:endParaRPr lang="sv-SE" sz="2000" dirty="0"/>
          </a:p>
        </p:txBody>
      </p:sp>
    </p:spTree>
    <p:extLst>
      <p:ext uri="{BB962C8B-B14F-4D97-AF65-F5344CB8AC3E}">
        <p14:creationId xmlns:p14="http://schemas.microsoft.com/office/powerpoint/2010/main" val="31135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descr="a conference presentation with a speaker demonstrating on stage how to write Transact-SQL queries">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59"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Rubrik 1">
            <a:extLst>
              <a:ext uri="{FF2B5EF4-FFF2-40B4-BE49-F238E27FC236}">
                <a16:creationId xmlns:a16="http://schemas.microsoft.com/office/drawing/2014/main" id="{2A8083AB-CEBC-4DBF-7599-E61E571B570D}"/>
              </a:ext>
            </a:extLst>
          </p:cNvPr>
          <p:cNvSpPr>
            <a:spLocks noGrp="1"/>
          </p:cNvSpPr>
          <p:nvPr>
            <p:ph type="title"/>
          </p:nvPr>
        </p:nvSpPr>
        <p:spPr>
          <a:xfrm>
            <a:off x="630936" y="495992"/>
            <a:ext cx="4195140" cy="5638831"/>
          </a:xfrm>
          <a:noFill/>
        </p:spPr>
        <p:txBody>
          <a:bodyPr anchor="ctr">
            <a:normAutofit/>
          </a:bodyPr>
          <a:lstStyle/>
          <a:p>
            <a:r>
              <a:rPr lang="sv-SE" sz="4800"/>
              <a:t>When SQL Server knows it all, but is still wrong</a:t>
            </a:r>
          </a:p>
        </p:txBody>
      </p:sp>
      <p:graphicFrame>
        <p:nvGraphicFramePr>
          <p:cNvPr id="64" name="Platshållare för innehåll 2">
            <a:extLst>
              <a:ext uri="{FF2B5EF4-FFF2-40B4-BE49-F238E27FC236}">
                <a16:creationId xmlns:a16="http://schemas.microsoft.com/office/drawing/2014/main" id="{48377AF8-CEC5-4C21-F4AC-573D6B8E8A3D}"/>
              </a:ext>
            </a:extLst>
          </p:cNvPr>
          <p:cNvGraphicFramePr>
            <a:graphicFrameLocks noGrp="1"/>
          </p:cNvGraphicFramePr>
          <p:nvPr>
            <p:ph idx="1"/>
            <p:extLst>
              <p:ext uri="{D42A27DB-BD31-4B8C-83A1-F6EECF244321}">
                <p14:modId xmlns:p14="http://schemas.microsoft.com/office/powerpoint/2010/main" val="141802978"/>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23340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6D26A643-BA72-5967-71B7-3E5403B106C3}"/>
              </a:ext>
            </a:extLst>
          </p:cNvPr>
          <p:cNvSpPr>
            <a:spLocks noGrp="1"/>
          </p:cNvSpPr>
          <p:nvPr>
            <p:ph type="title"/>
          </p:nvPr>
        </p:nvSpPr>
        <p:spPr>
          <a:xfrm>
            <a:off x="1245072" y="1289765"/>
            <a:ext cx="3651101" cy="4270963"/>
          </a:xfrm>
        </p:spPr>
        <p:txBody>
          <a:bodyPr anchor="ctr">
            <a:normAutofit/>
          </a:bodyPr>
          <a:lstStyle/>
          <a:p>
            <a:pPr algn="ctr"/>
            <a:r>
              <a:rPr lang="sv-SE" sz="5600">
                <a:solidFill>
                  <a:srgbClr val="FFFFFF"/>
                </a:solidFill>
              </a:rPr>
              <a:t>Parameter Sniffing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Platshållare för innehåll 2">
            <a:extLst>
              <a:ext uri="{FF2B5EF4-FFF2-40B4-BE49-F238E27FC236}">
                <a16:creationId xmlns:a16="http://schemas.microsoft.com/office/drawing/2014/main" id="{B9AF6E73-DFCC-7B85-B426-674A0CF2017A}"/>
              </a:ext>
            </a:extLst>
          </p:cNvPr>
          <p:cNvSpPr>
            <a:spLocks noGrp="1"/>
          </p:cNvSpPr>
          <p:nvPr>
            <p:ph idx="1"/>
          </p:nvPr>
        </p:nvSpPr>
        <p:spPr>
          <a:xfrm>
            <a:off x="6297233" y="518400"/>
            <a:ext cx="4771607" cy="5837949"/>
          </a:xfrm>
        </p:spPr>
        <p:txBody>
          <a:bodyPr anchor="ctr">
            <a:normAutofit/>
          </a:bodyPr>
          <a:lstStyle/>
          <a:p>
            <a:r>
              <a:rPr lang="sv-SE" sz="1900" dirty="0" err="1">
                <a:solidFill>
                  <a:schemeClr val="tx1">
                    <a:alpha val="80000"/>
                  </a:schemeClr>
                </a:solidFill>
              </a:rPr>
              <a:t>Imagine</a:t>
            </a:r>
            <a:r>
              <a:rPr lang="sv-SE" sz="1900" dirty="0">
                <a:solidFill>
                  <a:schemeClr val="tx1">
                    <a:alpha val="80000"/>
                  </a:schemeClr>
                </a:solidFill>
              </a:rPr>
              <a:t> a 12 table </a:t>
            </a:r>
            <a:r>
              <a:rPr lang="sv-SE" sz="1900" dirty="0" err="1">
                <a:solidFill>
                  <a:schemeClr val="tx1">
                    <a:alpha val="80000"/>
                  </a:schemeClr>
                </a:solidFill>
              </a:rPr>
              <a:t>join</a:t>
            </a:r>
            <a:endParaRPr lang="sv-SE" sz="1900" dirty="0">
              <a:solidFill>
                <a:schemeClr val="tx1">
                  <a:alpha val="80000"/>
                </a:schemeClr>
              </a:solidFill>
            </a:endParaRPr>
          </a:p>
          <a:p>
            <a:r>
              <a:rPr lang="sv-SE" sz="1900" dirty="0">
                <a:solidFill>
                  <a:schemeClr val="tx1">
                    <a:alpha val="80000"/>
                  </a:schemeClr>
                </a:solidFill>
              </a:rPr>
              <a:t>…</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runs</a:t>
            </a:r>
            <a:r>
              <a:rPr lang="sv-SE" sz="1900" dirty="0">
                <a:solidFill>
                  <a:schemeClr val="tx1">
                    <a:alpha val="80000"/>
                  </a:schemeClr>
                </a:solidFill>
              </a:rPr>
              <a:t> 10 </a:t>
            </a:r>
            <a:r>
              <a:rPr lang="sv-SE" sz="1900" dirty="0" err="1">
                <a:solidFill>
                  <a:schemeClr val="tx1">
                    <a:alpha val="80000"/>
                  </a:schemeClr>
                </a:solidFill>
              </a:rPr>
              <a:t>times</a:t>
            </a:r>
            <a:r>
              <a:rPr lang="sv-SE" sz="1900" dirty="0">
                <a:solidFill>
                  <a:schemeClr val="tx1">
                    <a:alpha val="80000"/>
                  </a:schemeClr>
                </a:solidFill>
              </a:rPr>
              <a:t> per </a:t>
            </a:r>
            <a:r>
              <a:rPr lang="sv-SE" sz="1900" dirty="0" err="1">
                <a:solidFill>
                  <a:schemeClr val="tx1">
                    <a:alpha val="80000"/>
                  </a:schemeClr>
                </a:solidFill>
              </a:rPr>
              <a:t>minute</a:t>
            </a:r>
            <a:endParaRPr lang="sv-SE" sz="1900" dirty="0">
              <a:solidFill>
                <a:schemeClr val="tx1">
                  <a:alpha val="80000"/>
                </a:schemeClr>
              </a:solidFill>
            </a:endParaRPr>
          </a:p>
          <a:p>
            <a:r>
              <a:rPr lang="sv-SE" sz="1900" dirty="0">
                <a:solidFill>
                  <a:schemeClr val="tx1">
                    <a:alpha val="80000"/>
                  </a:schemeClr>
                </a:solidFill>
              </a:rPr>
              <a:t>…and </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takes</a:t>
            </a:r>
            <a:r>
              <a:rPr lang="sv-SE" sz="1900" dirty="0">
                <a:solidFill>
                  <a:schemeClr val="tx1">
                    <a:alpha val="80000"/>
                  </a:schemeClr>
                </a:solidFill>
              </a:rPr>
              <a:t> a second to </a:t>
            </a:r>
            <a:r>
              <a:rPr lang="sv-SE" sz="1900" dirty="0" err="1">
                <a:solidFill>
                  <a:schemeClr val="tx1">
                    <a:alpha val="80000"/>
                  </a:schemeClr>
                </a:solidFill>
              </a:rPr>
              <a:t>compile</a:t>
            </a:r>
            <a:endParaRPr lang="sv-SE" sz="1900" dirty="0">
              <a:solidFill>
                <a:schemeClr val="tx1">
                  <a:alpha val="80000"/>
                </a:schemeClr>
              </a:solidFill>
            </a:endParaRPr>
          </a:p>
          <a:p>
            <a:r>
              <a:rPr lang="sv-SE" sz="1900" dirty="0">
                <a:solidFill>
                  <a:schemeClr val="tx1">
                    <a:alpha val="80000"/>
                  </a:schemeClr>
                </a:solidFill>
              </a:rPr>
              <a:t>…and SQL Server </a:t>
            </a:r>
            <a:r>
              <a:rPr lang="sv-SE" sz="1900" dirty="0" err="1">
                <a:solidFill>
                  <a:schemeClr val="tx1">
                    <a:alpha val="80000"/>
                  </a:schemeClr>
                </a:solidFill>
              </a:rPr>
              <a:t>would</a:t>
            </a:r>
            <a:r>
              <a:rPr lang="sv-SE" sz="1900" dirty="0">
                <a:solidFill>
                  <a:schemeClr val="tx1">
                    <a:alpha val="80000"/>
                  </a:schemeClr>
                </a:solidFill>
              </a:rPr>
              <a:t> </a:t>
            </a:r>
            <a:r>
              <a:rPr lang="sv-SE" sz="1900" dirty="0" err="1">
                <a:solidFill>
                  <a:schemeClr val="tx1">
                    <a:alpha val="80000"/>
                  </a:schemeClr>
                </a:solidFill>
              </a:rPr>
              <a:t>have</a:t>
            </a:r>
            <a:r>
              <a:rPr lang="sv-SE" sz="1900" dirty="0">
                <a:solidFill>
                  <a:schemeClr val="tx1">
                    <a:alpha val="80000"/>
                  </a:schemeClr>
                </a:solidFill>
              </a:rPr>
              <a:t> to </a:t>
            </a:r>
            <a:r>
              <a:rPr lang="sv-SE" sz="1900" dirty="0" err="1">
                <a:solidFill>
                  <a:schemeClr val="tx1">
                    <a:alpha val="80000"/>
                  </a:schemeClr>
                </a:solidFill>
              </a:rPr>
              <a:t>compile</a:t>
            </a:r>
            <a:r>
              <a:rPr lang="sv-SE" sz="1900" dirty="0">
                <a:solidFill>
                  <a:schemeClr val="tx1">
                    <a:alpha val="80000"/>
                  </a:schemeClr>
                </a:solidFill>
              </a:rPr>
              <a:t> a new plan </a:t>
            </a:r>
            <a:r>
              <a:rPr lang="sv-SE" sz="1900" dirty="0" err="1">
                <a:solidFill>
                  <a:schemeClr val="tx1">
                    <a:alpha val="80000"/>
                  </a:schemeClr>
                </a:solidFill>
              </a:rPr>
              <a:t>every</a:t>
            </a:r>
            <a:r>
              <a:rPr lang="sv-SE" sz="1900" dirty="0">
                <a:solidFill>
                  <a:schemeClr val="tx1">
                    <a:alpha val="80000"/>
                  </a:schemeClr>
                </a:solidFill>
              </a:rPr>
              <a:t> </a:t>
            </a:r>
            <a:r>
              <a:rPr lang="sv-SE" sz="1900" dirty="0" err="1">
                <a:solidFill>
                  <a:schemeClr val="tx1">
                    <a:alpha val="80000"/>
                  </a:schemeClr>
                </a:solidFill>
              </a:rPr>
              <a:t>time</a:t>
            </a:r>
            <a:r>
              <a:rPr lang="sv-SE" sz="1900" dirty="0">
                <a:solidFill>
                  <a:schemeClr val="tx1">
                    <a:alpha val="80000"/>
                  </a:schemeClr>
                </a:solidFill>
              </a:rPr>
              <a:t> the </a:t>
            </a:r>
            <a:r>
              <a:rPr lang="sv-SE" sz="1900" dirty="0" err="1">
                <a:solidFill>
                  <a:schemeClr val="tx1">
                    <a:alpha val="80000"/>
                  </a:schemeClr>
                </a:solidFill>
              </a:rPr>
              <a:t>query</a:t>
            </a:r>
            <a:r>
              <a:rPr lang="sv-SE" sz="1900" dirty="0">
                <a:solidFill>
                  <a:schemeClr val="tx1">
                    <a:alpha val="80000"/>
                  </a:schemeClr>
                </a:solidFill>
              </a:rPr>
              <a:t> </a:t>
            </a:r>
            <a:r>
              <a:rPr lang="sv-SE" sz="1900" dirty="0" err="1">
                <a:solidFill>
                  <a:schemeClr val="tx1">
                    <a:alpha val="80000"/>
                  </a:schemeClr>
                </a:solidFill>
              </a:rPr>
              <a:t>runs</a:t>
            </a:r>
            <a:endParaRPr lang="sv-SE" sz="1900" dirty="0">
              <a:solidFill>
                <a:schemeClr val="tx1">
                  <a:alpha val="80000"/>
                </a:schemeClr>
              </a:solidFill>
            </a:endParaRPr>
          </a:p>
          <a:p>
            <a:r>
              <a:rPr lang="sv-SE" sz="1900" dirty="0">
                <a:solidFill>
                  <a:schemeClr val="tx1">
                    <a:alpha val="80000"/>
                  </a:schemeClr>
                </a:solidFill>
              </a:rPr>
              <a:t>Parameter </a:t>
            </a:r>
            <a:r>
              <a:rPr lang="sv-SE" sz="1900" dirty="0" err="1">
                <a:solidFill>
                  <a:schemeClr val="tx1">
                    <a:alpha val="80000"/>
                  </a:schemeClr>
                </a:solidFill>
              </a:rPr>
              <a:t>sniffing</a:t>
            </a:r>
            <a:r>
              <a:rPr lang="sv-SE" sz="1900" dirty="0">
                <a:solidFill>
                  <a:schemeClr val="tx1">
                    <a:alpha val="80000"/>
                  </a:schemeClr>
                </a:solidFill>
              </a:rPr>
              <a:t> saves the parameter </a:t>
            </a:r>
            <a:r>
              <a:rPr lang="sv-SE" sz="1900" dirty="0" err="1">
                <a:solidFill>
                  <a:schemeClr val="tx1">
                    <a:alpha val="80000"/>
                  </a:schemeClr>
                </a:solidFill>
              </a:rPr>
              <a:t>settings</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the </a:t>
            </a:r>
            <a:r>
              <a:rPr lang="sv-SE" sz="1900" dirty="0" err="1">
                <a:solidFill>
                  <a:schemeClr val="tx1">
                    <a:alpha val="80000"/>
                  </a:schemeClr>
                </a:solidFill>
              </a:rPr>
              <a:t>first</a:t>
            </a:r>
            <a:r>
              <a:rPr lang="sv-SE" sz="1900" dirty="0">
                <a:solidFill>
                  <a:schemeClr val="tx1">
                    <a:alpha val="80000"/>
                  </a:schemeClr>
                </a:solidFill>
              </a:rPr>
              <a:t> </a:t>
            </a:r>
            <a:r>
              <a:rPr lang="sv-SE" sz="1900" dirty="0" err="1">
                <a:solidFill>
                  <a:schemeClr val="tx1">
                    <a:alpha val="80000"/>
                  </a:schemeClr>
                </a:solidFill>
              </a:rPr>
              <a:t>execution</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plan and </a:t>
            </a:r>
            <a:r>
              <a:rPr lang="sv-SE" sz="1900" dirty="0" err="1">
                <a:solidFill>
                  <a:schemeClr val="tx1">
                    <a:alpha val="80000"/>
                  </a:schemeClr>
                </a:solidFill>
              </a:rPr>
              <a:t>caches</a:t>
            </a:r>
            <a:r>
              <a:rPr lang="sv-SE" sz="1900" dirty="0">
                <a:solidFill>
                  <a:schemeClr val="tx1">
                    <a:alpha val="80000"/>
                  </a:schemeClr>
                </a:solidFill>
              </a:rPr>
              <a:t> the plan.</a:t>
            </a:r>
          </a:p>
          <a:p>
            <a:r>
              <a:rPr lang="sv-SE" sz="1900" dirty="0" err="1">
                <a:solidFill>
                  <a:schemeClr val="tx1">
                    <a:alpha val="80000"/>
                  </a:schemeClr>
                </a:solidFill>
              </a:rPr>
              <a:t>This</a:t>
            </a:r>
            <a:r>
              <a:rPr lang="sv-SE" sz="1900" dirty="0">
                <a:solidFill>
                  <a:schemeClr val="tx1">
                    <a:alpha val="80000"/>
                  </a:schemeClr>
                </a:solidFill>
              </a:rPr>
              <a:t> is </a:t>
            </a:r>
            <a:r>
              <a:rPr lang="sv-SE" sz="1900" dirty="0" err="1">
                <a:solidFill>
                  <a:schemeClr val="tx1">
                    <a:alpha val="80000"/>
                  </a:schemeClr>
                </a:solidFill>
              </a:rPr>
              <a:t>generally</a:t>
            </a:r>
            <a:r>
              <a:rPr lang="sv-SE" sz="1900" dirty="0">
                <a:solidFill>
                  <a:schemeClr val="tx1">
                    <a:alpha val="80000"/>
                  </a:schemeClr>
                </a:solidFill>
              </a:rPr>
              <a:t> a </a:t>
            </a:r>
            <a:r>
              <a:rPr lang="sv-SE" sz="1900" dirty="0" err="1">
                <a:solidFill>
                  <a:schemeClr val="tx1">
                    <a:alpha val="80000"/>
                  </a:schemeClr>
                </a:solidFill>
              </a:rPr>
              <a:t>very</a:t>
            </a:r>
            <a:r>
              <a:rPr lang="sv-SE" sz="1900" dirty="0">
                <a:solidFill>
                  <a:schemeClr val="tx1">
                    <a:alpha val="80000"/>
                  </a:schemeClr>
                </a:solidFill>
              </a:rPr>
              <a:t> </a:t>
            </a:r>
            <a:r>
              <a:rPr lang="sv-SE" sz="1900" dirty="0" err="1">
                <a:solidFill>
                  <a:schemeClr val="tx1">
                    <a:alpha val="80000"/>
                  </a:schemeClr>
                </a:solidFill>
              </a:rPr>
              <a:t>good</a:t>
            </a:r>
            <a:r>
              <a:rPr lang="sv-SE" sz="1900" dirty="0">
                <a:solidFill>
                  <a:schemeClr val="tx1">
                    <a:alpha val="80000"/>
                  </a:schemeClr>
                </a:solidFill>
              </a:rPr>
              <a:t> </a:t>
            </a:r>
            <a:r>
              <a:rPr lang="sv-SE" sz="1900" dirty="0" err="1">
                <a:solidFill>
                  <a:schemeClr val="tx1">
                    <a:alpha val="80000"/>
                  </a:schemeClr>
                </a:solidFill>
              </a:rPr>
              <a:t>idea</a:t>
            </a:r>
            <a:r>
              <a:rPr lang="sv-SE" sz="1900" dirty="0">
                <a:solidFill>
                  <a:schemeClr val="tx1">
                    <a:alpha val="80000"/>
                  </a:schemeClr>
                </a:solidFill>
              </a:rPr>
              <a:t>. </a:t>
            </a:r>
            <a:r>
              <a:rPr lang="sv-SE" sz="1900" dirty="0" err="1">
                <a:solidFill>
                  <a:schemeClr val="tx1">
                    <a:alpha val="80000"/>
                  </a:schemeClr>
                </a:solidFill>
              </a:rPr>
              <a:t>Except</a:t>
            </a:r>
            <a:r>
              <a:rPr lang="sv-SE" sz="1900" dirty="0">
                <a:solidFill>
                  <a:schemeClr val="tx1">
                    <a:alpha val="80000"/>
                  </a:schemeClr>
                </a:solidFill>
              </a:rPr>
              <a:t> </a:t>
            </a:r>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it’s</a:t>
            </a:r>
            <a:r>
              <a:rPr lang="sv-SE" sz="1900" dirty="0">
                <a:solidFill>
                  <a:schemeClr val="tx1">
                    <a:alpha val="80000"/>
                  </a:schemeClr>
                </a:solidFill>
              </a:rPr>
              <a:t> not</a:t>
            </a:r>
          </a:p>
          <a:p>
            <a:pPr lvl="1"/>
            <a:r>
              <a:rPr lang="sv-SE" sz="1900" dirty="0" err="1">
                <a:solidFill>
                  <a:schemeClr val="tx1">
                    <a:alpha val="80000"/>
                  </a:schemeClr>
                </a:solidFill>
              </a:rPr>
              <a:t>There</a:t>
            </a:r>
            <a:r>
              <a:rPr lang="sv-SE" sz="1900" dirty="0">
                <a:solidFill>
                  <a:schemeClr val="tx1">
                    <a:alpha val="80000"/>
                  </a:schemeClr>
                </a:solidFill>
              </a:rPr>
              <a:t> </a:t>
            </a:r>
            <a:r>
              <a:rPr lang="sv-SE" sz="1900" dirty="0" err="1">
                <a:solidFill>
                  <a:schemeClr val="tx1">
                    <a:alpha val="80000"/>
                  </a:schemeClr>
                </a:solidFill>
              </a:rPr>
              <a:t>are</a:t>
            </a:r>
            <a:r>
              <a:rPr lang="sv-SE" sz="1900" dirty="0">
                <a:solidFill>
                  <a:schemeClr val="tx1">
                    <a:alpha val="80000"/>
                  </a:schemeClr>
                </a:solidFill>
              </a:rPr>
              <a:t> 1,4 million Volvos in Sweden</a:t>
            </a:r>
          </a:p>
          <a:p>
            <a:pPr lvl="1"/>
            <a:r>
              <a:rPr lang="sv-SE" sz="1900" dirty="0" err="1">
                <a:solidFill>
                  <a:schemeClr val="tx1">
                    <a:alpha val="80000"/>
                  </a:schemeClr>
                </a:solidFill>
              </a:rPr>
              <a:t>But</a:t>
            </a:r>
            <a:r>
              <a:rPr lang="sv-SE" sz="1900" dirty="0">
                <a:solidFill>
                  <a:schemeClr val="tx1">
                    <a:alpha val="80000"/>
                  </a:schemeClr>
                </a:solidFill>
              </a:rPr>
              <a:t> </a:t>
            </a:r>
            <a:r>
              <a:rPr lang="sv-SE" sz="1900" dirty="0" err="1">
                <a:solidFill>
                  <a:schemeClr val="tx1">
                    <a:alpha val="80000"/>
                  </a:schemeClr>
                </a:solidFill>
              </a:rPr>
              <a:t>only</a:t>
            </a:r>
            <a:r>
              <a:rPr lang="sv-SE" sz="1900" dirty="0">
                <a:solidFill>
                  <a:schemeClr val="tx1">
                    <a:alpha val="80000"/>
                  </a:schemeClr>
                </a:solidFill>
              </a:rPr>
              <a:t> 1900 Ferraris</a:t>
            </a:r>
          </a:p>
          <a:p>
            <a:pPr lvl="1"/>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joining</a:t>
            </a:r>
            <a:r>
              <a:rPr lang="sv-SE" sz="1900" dirty="0">
                <a:solidFill>
                  <a:schemeClr val="tx1">
                    <a:alpha val="80000"/>
                  </a:schemeClr>
                </a:solidFill>
              </a:rPr>
              <a:t> the </a:t>
            </a:r>
            <a:r>
              <a:rPr lang="sv-SE" sz="1900" dirty="0" err="1">
                <a:solidFill>
                  <a:schemeClr val="tx1">
                    <a:alpha val="80000"/>
                  </a:schemeClr>
                </a:solidFill>
              </a:rPr>
              <a:t>result</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a </a:t>
            </a:r>
            <a:r>
              <a:rPr lang="sv-SE" sz="1900" dirty="0" err="1">
                <a:solidFill>
                  <a:schemeClr val="tx1">
                    <a:alpha val="80000"/>
                  </a:schemeClr>
                </a:solidFill>
              </a:rPr>
              <a:t>BrandName-search</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Car table </a:t>
            </a:r>
            <a:r>
              <a:rPr lang="sv-SE" sz="1900" dirty="0" err="1">
                <a:solidFill>
                  <a:schemeClr val="tx1">
                    <a:alpha val="80000"/>
                  </a:schemeClr>
                </a:solidFill>
              </a:rPr>
              <a:t>into</a:t>
            </a:r>
            <a:r>
              <a:rPr lang="sv-SE" sz="1900" dirty="0">
                <a:solidFill>
                  <a:schemeClr val="tx1">
                    <a:alpha val="80000"/>
                  </a:schemeClr>
                </a:solidFill>
              </a:rPr>
              <a:t> </a:t>
            </a:r>
            <a:r>
              <a:rPr lang="sv-SE" sz="1900" dirty="0" err="1">
                <a:solidFill>
                  <a:schemeClr val="tx1">
                    <a:alpha val="80000"/>
                  </a:schemeClr>
                </a:solidFill>
              </a:rPr>
              <a:t>some</a:t>
            </a:r>
            <a:r>
              <a:rPr lang="sv-SE" sz="1900" dirty="0">
                <a:solidFill>
                  <a:schemeClr val="tx1">
                    <a:alpha val="80000"/>
                  </a:schemeClr>
                </a:solidFill>
              </a:rPr>
              <a:t> </a:t>
            </a:r>
            <a:r>
              <a:rPr lang="sv-SE" sz="1900" dirty="0" err="1">
                <a:solidFill>
                  <a:schemeClr val="tx1">
                    <a:alpha val="80000"/>
                  </a:schemeClr>
                </a:solidFill>
              </a:rPr>
              <a:t>other</a:t>
            </a:r>
            <a:r>
              <a:rPr lang="sv-SE" sz="1900" dirty="0">
                <a:solidFill>
                  <a:schemeClr val="tx1">
                    <a:alpha val="80000"/>
                  </a:schemeClr>
                </a:solidFill>
              </a:rPr>
              <a:t> table, it </a:t>
            </a:r>
            <a:r>
              <a:rPr lang="sv-SE" sz="1900" dirty="0" err="1">
                <a:solidFill>
                  <a:schemeClr val="tx1">
                    <a:alpha val="80000"/>
                  </a:schemeClr>
                </a:solidFill>
              </a:rPr>
              <a:t>matters</a:t>
            </a:r>
            <a:r>
              <a:rPr lang="sv-SE" sz="1900" dirty="0">
                <a:solidFill>
                  <a:schemeClr val="tx1">
                    <a:alpha val="80000"/>
                  </a:schemeClr>
                </a:solidFill>
              </a:rPr>
              <a:t> </a:t>
            </a:r>
            <a:r>
              <a:rPr lang="sv-SE" sz="1900" dirty="0" err="1">
                <a:solidFill>
                  <a:schemeClr val="tx1">
                    <a:alpha val="80000"/>
                  </a:schemeClr>
                </a:solidFill>
              </a:rPr>
              <a:t>if</a:t>
            </a:r>
            <a:r>
              <a:rPr lang="sv-SE" sz="1900" dirty="0">
                <a:solidFill>
                  <a:schemeClr val="tx1">
                    <a:alpha val="80000"/>
                  </a:schemeClr>
                </a:solidFill>
              </a:rPr>
              <a:t> </a:t>
            </a:r>
            <a:r>
              <a:rPr lang="sv-SE" sz="1900" dirty="0" err="1">
                <a:solidFill>
                  <a:schemeClr val="tx1">
                    <a:alpha val="80000"/>
                  </a:schemeClr>
                </a:solidFill>
              </a:rPr>
              <a:t>we</a:t>
            </a:r>
            <a:r>
              <a:rPr lang="sv-SE" sz="1900" dirty="0">
                <a:solidFill>
                  <a:schemeClr val="tx1">
                    <a:alpha val="80000"/>
                  </a:schemeClr>
                </a:solidFill>
              </a:rPr>
              <a:t> get 1900 or 1,4 million </a:t>
            </a:r>
            <a:r>
              <a:rPr lang="sv-SE" sz="1900" dirty="0" err="1">
                <a:solidFill>
                  <a:schemeClr val="tx1">
                    <a:alpha val="80000"/>
                  </a:schemeClr>
                </a:solidFill>
              </a:rPr>
              <a:t>rows</a:t>
            </a:r>
            <a:r>
              <a:rPr lang="sv-SE" sz="1900" dirty="0">
                <a:solidFill>
                  <a:schemeClr val="tx1">
                    <a:alpha val="80000"/>
                  </a:schemeClr>
                </a:solidFill>
              </a:rPr>
              <a:t> back from the Car table</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5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sett">
  <a:themeElements>
    <a:clrScheme name="Varm blå">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GroupBy_Eight_hours_of_work_in_20_minutes_Partitioning_Rox.pptx" id="{70D7657E-FDF3-4AF8-B760-E8DCE5C23891}" vid="{32728EFA-864A-41EB-A785-94AF657B65F5}"/>
    </a:ext>
  </a:extLst>
</a:theme>
</file>

<file path=docProps/app.xml><?xml version="1.0" encoding="utf-8"?>
<Properties xmlns="http://schemas.openxmlformats.org/officeDocument/2006/extended-properties" xmlns:vt="http://schemas.openxmlformats.org/officeDocument/2006/docPropsVTypes">
  <TotalTime>381</TotalTime>
  <Words>975</Words>
  <Application>Microsoft Office PowerPoint</Application>
  <PresentationFormat>Bredbild</PresentationFormat>
  <Paragraphs>98</Paragraphs>
  <Slides>17</Slides>
  <Notes>0</Notes>
  <HiddenSlides>0</HiddenSlides>
  <MMClips>0</MMClips>
  <ScaleCrop>false</ScaleCrop>
  <HeadingPairs>
    <vt:vector size="6" baseType="variant">
      <vt:variant>
        <vt:lpstr>Använt teckensnitt</vt:lpstr>
      </vt:variant>
      <vt:variant>
        <vt:i4>11</vt:i4>
      </vt:variant>
      <vt:variant>
        <vt:lpstr>Tema</vt:lpstr>
      </vt:variant>
      <vt:variant>
        <vt:i4>2</vt:i4>
      </vt:variant>
      <vt:variant>
        <vt:lpstr>Bildrubriker</vt:lpstr>
      </vt:variant>
      <vt:variant>
        <vt:i4>17</vt:i4>
      </vt:variant>
    </vt:vector>
  </HeadingPairs>
  <TitlesOfParts>
    <vt:vector size="30" baseType="lpstr">
      <vt:lpstr>Arial</vt:lpstr>
      <vt:lpstr>Calibri</vt:lpstr>
      <vt:lpstr>Calibri Light</vt:lpstr>
      <vt:lpstr>Cambria Math</vt:lpstr>
      <vt:lpstr>Consolas</vt:lpstr>
      <vt:lpstr>Roboto Black</vt:lpstr>
      <vt:lpstr>Roboto Light</vt:lpstr>
      <vt:lpstr>Source Sans Pro</vt:lpstr>
      <vt:lpstr>Trebuchet MS</vt:lpstr>
      <vt:lpstr>Wingdings</vt:lpstr>
      <vt:lpstr>Wingdings 3</vt:lpstr>
      <vt:lpstr>Office-tema</vt:lpstr>
      <vt:lpstr>Fasett</vt:lpstr>
      <vt:lpstr>Are You Drunk Sql Server? </vt:lpstr>
      <vt:lpstr>Session Content</vt:lpstr>
      <vt:lpstr>Magnus Ahlkvist</vt:lpstr>
      <vt:lpstr>Introduction to Cardinality Estimation</vt:lpstr>
      <vt:lpstr>The basics, statistics and histograms</vt:lpstr>
      <vt:lpstr>There’s more to statistics: Density</vt:lpstr>
      <vt:lpstr>DEMO</vt:lpstr>
      <vt:lpstr>When SQL Server knows it all, but is still wrong</vt:lpstr>
      <vt:lpstr>Parameter Sniffing</vt:lpstr>
      <vt:lpstr>DEMO</vt:lpstr>
      <vt:lpstr>Ok, cool. Statistics and one predicate.</vt:lpstr>
      <vt:lpstr>Legacy Cardinality Estimation</vt:lpstr>
      <vt:lpstr>”New” Cardinality Estimation</vt:lpstr>
      <vt:lpstr>DEMO</vt:lpstr>
      <vt:lpstr>But wait, there’s more</vt:lpstr>
      <vt:lpstr>What’s the cardinality of the combined sets?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Magnus Ahlkvist</dc:creator>
  <cp:lastModifiedBy>Magnus Ahlkvist</cp:lastModifiedBy>
  <cp:revision>10</cp:revision>
  <dcterms:created xsi:type="dcterms:W3CDTF">2021-05-24T17:44:56Z</dcterms:created>
  <dcterms:modified xsi:type="dcterms:W3CDTF">2024-06-05T22:57:21Z</dcterms:modified>
</cp:coreProperties>
</file>